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18288000" cy="10287000"/>
  <p:notesSz cx="6858000" cy="9144000"/>
  <p:embeddedFontLst>
    <p:embeddedFont>
      <p:font typeface="Akzidenz-Grotesk" charset="1" panose="02000503030000020003"/>
      <p:regular r:id="rId34"/>
    </p:embeddedFont>
    <p:embeddedFont>
      <p:font typeface="Benne" charset="1" panose="00000500000000000000"/>
      <p:regular r:id="rId35"/>
    </p:embeddedFont>
    <p:embeddedFont>
      <p:font typeface="Akzidenz-Grotesk Light" charset="1" panose="02000506040000020003"/>
      <p:regular r:id="rId36"/>
    </p:embeddedFont>
    <p:embeddedFont>
      <p:font typeface="Akzidenz-Grotesk Bold" charset="1" panose="02000803050000020004"/>
      <p:regular r:id="rId37"/>
    </p:embeddedFont>
    <p:embeddedFont>
      <p:font typeface="Barlow SemiCondensed Heavy" charset="1" panose="00000A0600000000000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https://doi.org/10.1177/1368430218802958" TargetMode="External" Type="http://schemas.openxmlformats.org/officeDocument/2006/relationships/hyperlink"/><Relationship Id="rId3" Target="https://doi.org/10.1007/978-3-030-25304-2_7" TargetMode="External" Type="http://schemas.openxmlformats.org/officeDocument/2006/relationships/hyperlink"/><Relationship Id="rId4" Target="https://doi.org/10.1080/10668926.2016.1251354"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p:cSld>
    <p:bg>
      <p:bgPr>
        <a:solidFill>
          <a:srgbClr val="FAF7F2"/>
        </a:solidFill>
      </p:bgPr>
    </p:bg>
    <p:spTree>
      <p:nvGrpSpPr>
        <p:cNvPr id="1" name=""/>
        <p:cNvGrpSpPr/>
        <p:nvPr/>
      </p:nvGrpSpPr>
      <p:grpSpPr>
        <a:xfrm>
          <a:off x="0" y="0"/>
          <a:ext cx="0" cy="0"/>
          <a:chOff x="0" y="0"/>
          <a:chExt cx="0" cy="0"/>
        </a:xfrm>
      </p:grpSpPr>
      <p:sp>
        <p:nvSpPr>
          <p:cNvPr name="TextBox 2" id="2"/>
          <p:cNvSpPr txBox="true"/>
          <p:nvPr/>
        </p:nvSpPr>
        <p:spPr>
          <a:xfrm rot="0">
            <a:off x="6620101" y="8839200"/>
            <a:ext cx="5047799" cy="419100"/>
          </a:xfrm>
          <a:prstGeom prst="rect">
            <a:avLst/>
          </a:prstGeom>
        </p:spPr>
        <p:txBody>
          <a:bodyPr anchor="t" rtlCol="false" tIns="0" lIns="0" bIns="0" rIns="0">
            <a:spAutoFit/>
          </a:bodyPr>
          <a:lstStyle/>
          <a:p>
            <a:pPr algn="ctr">
              <a:lnSpc>
                <a:spcPts val="2879"/>
              </a:lnSpc>
            </a:pPr>
            <a:r>
              <a:rPr lang="en-US" sz="2399" spc="194">
                <a:solidFill>
                  <a:srgbClr val="291E18"/>
                </a:solidFill>
                <a:latin typeface="Akzidenz-Grotesk"/>
                <a:ea typeface="Akzidenz-Grotesk"/>
                <a:cs typeface="Akzidenz-Grotesk"/>
                <a:sym typeface="Akzidenz-Grotesk"/>
              </a:rPr>
              <a:t>AHSIE Conference Spring 2025</a:t>
            </a:r>
          </a:p>
        </p:txBody>
      </p:sp>
      <p:sp>
        <p:nvSpPr>
          <p:cNvPr name="TextBox 3" id="3"/>
          <p:cNvSpPr txBox="true"/>
          <p:nvPr/>
        </p:nvSpPr>
        <p:spPr>
          <a:xfrm rot="0">
            <a:off x="2202904" y="1652167"/>
            <a:ext cx="13882191" cy="5489069"/>
          </a:xfrm>
          <a:prstGeom prst="rect">
            <a:avLst/>
          </a:prstGeom>
        </p:spPr>
        <p:txBody>
          <a:bodyPr anchor="t" rtlCol="false" tIns="0" lIns="0" bIns="0" rIns="0">
            <a:spAutoFit/>
          </a:bodyPr>
          <a:lstStyle/>
          <a:p>
            <a:pPr algn="ctr" marL="0" indent="0" lvl="0">
              <a:lnSpc>
                <a:spcPts val="10765"/>
              </a:lnSpc>
            </a:pPr>
            <a:r>
              <a:rPr lang="en-US" sz="9612">
                <a:solidFill>
                  <a:srgbClr val="3C7504"/>
                </a:solidFill>
                <a:latin typeface="Benne"/>
                <a:ea typeface="Benne"/>
                <a:cs typeface="Benne"/>
                <a:sym typeface="Benne"/>
              </a:rPr>
              <a:t>Breaking STEM Stereotypes: Insights from Diverse Student Experiences at an Urban MSI in NYC</a:t>
            </a:r>
          </a:p>
        </p:txBody>
      </p:sp>
      <p:sp>
        <p:nvSpPr>
          <p:cNvPr name="TextBox 4" id="4"/>
          <p:cNvSpPr txBox="true"/>
          <p:nvPr/>
        </p:nvSpPr>
        <p:spPr>
          <a:xfrm rot="0">
            <a:off x="5278282" y="7426973"/>
            <a:ext cx="7773640" cy="1069341"/>
          </a:xfrm>
          <a:prstGeom prst="rect">
            <a:avLst/>
          </a:prstGeom>
        </p:spPr>
        <p:txBody>
          <a:bodyPr anchor="t" rtlCol="false" tIns="0" lIns="0" bIns="0" rIns="0">
            <a:spAutoFit/>
          </a:bodyPr>
          <a:lstStyle/>
          <a:p>
            <a:pPr algn="ctr" marL="0" indent="0" lvl="0">
              <a:lnSpc>
                <a:spcPts val="4059"/>
              </a:lnSpc>
            </a:pPr>
            <a:r>
              <a:rPr lang="en-US" sz="2899" spc="234">
                <a:solidFill>
                  <a:srgbClr val="291E18"/>
                </a:solidFill>
                <a:latin typeface="Akzidenz-Grotesk"/>
                <a:ea typeface="Akzidenz-Grotesk"/>
                <a:cs typeface="Akzidenz-Grotesk"/>
                <a:sym typeface="Akzidenz-Grotesk"/>
              </a:rPr>
              <a:t>Fadel Ismail, Krystal Reynoso, Daniela Avila, &amp; Dr. Maria Isabel Roldos, DrPH</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AF7F2"/>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2408296" cy="2709333"/>
          </a:xfrm>
        </p:grpSpPr>
        <p:sp>
          <p:nvSpPr>
            <p:cNvPr name="Freeform 3" id="3"/>
            <p:cNvSpPr/>
            <p:nvPr/>
          </p:nvSpPr>
          <p:spPr>
            <a:xfrm flipH="false" flipV="false" rot="0">
              <a:off x="0" y="0"/>
              <a:ext cx="2408296" cy="2709333"/>
            </a:xfrm>
            <a:custGeom>
              <a:avLst/>
              <a:gdLst/>
              <a:ahLst/>
              <a:cxnLst/>
              <a:rect r="r" b="b" t="t" l="l"/>
              <a:pathLst>
                <a:path h="2709333" w="2408296">
                  <a:moveTo>
                    <a:pt x="0" y="0"/>
                  </a:moveTo>
                  <a:lnTo>
                    <a:pt x="2408296" y="0"/>
                  </a:lnTo>
                  <a:lnTo>
                    <a:pt x="2408296" y="2709333"/>
                  </a:lnTo>
                  <a:lnTo>
                    <a:pt x="0" y="2709333"/>
                  </a:lnTo>
                  <a:close/>
                </a:path>
              </a:pathLst>
            </a:custGeom>
            <a:solidFill>
              <a:srgbClr val="FAF7F2"/>
            </a:solidFill>
          </p:spPr>
        </p:sp>
        <p:sp>
          <p:nvSpPr>
            <p:cNvPr name="TextBox 4" id="4"/>
            <p:cNvSpPr txBox="true"/>
            <p:nvPr/>
          </p:nvSpPr>
          <p:spPr>
            <a:xfrm>
              <a:off x="0" y="-47625"/>
              <a:ext cx="2408296" cy="2756958"/>
            </a:xfrm>
            <a:prstGeom prst="rect">
              <a:avLst/>
            </a:prstGeom>
          </p:spPr>
          <p:txBody>
            <a:bodyPr anchor="ctr" rtlCol="false" tIns="50800" lIns="50800" bIns="50800" rIns="50800"/>
            <a:lstStyle/>
            <a:p>
              <a:pPr algn="ctr">
                <a:lnSpc>
                  <a:spcPts val="3526"/>
                </a:lnSpc>
              </a:pPr>
            </a:p>
          </p:txBody>
        </p:sp>
      </p:grpSp>
      <p:sp>
        <p:nvSpPr>
          <p:cNvPr name="TextBox 5" id="5"/>
          <p:cNvSpPr txBox="true"/>
          <p:nvPr/>
        </p:nvSpPr>
        <p:spPr>
          <a:xfrm rot="0">
            <a:off x="1028700" y="1025592"/>
            <a:ext cx="7484206" cy="1265886"/>
          </a:xfrm>
          <a:prstGeom prst="rect">
            <a:avLst/>
          </a:prstGeom>
        </p:spPr>
        <p:txBody>
          <a:bodyPr anchor="t" rtlCol="false" tIns="0" lIns="0" bIns="0" rIns="0">
            <a:spAutoFit/>
          </a:bodyPr>
          <a:lstStyle/>
          <a:p>
            <a:pPr algn="l" marL="0" indent="0" lvl="0">
              <a:lnSpc>
                <a:spcPts val="9048"/>
              </a:lnSpc>
              <a:spcBef>
                <a:spcPct val="0"/>
              </a:spcBef>
            </a:pPr>
            <a:r>
              <a:rPr lang="en-US" sz="10400" strike="noStrike" u="none">
                <a:solidFill>
                  <a:srgbClr val="291E18"/>
                </a:solidFill>
                <a:latin typeface="Benne"/>
                <a:ea typeface="Benne"/>
                <a:cs typeface="Benne"/>
                <a:sym typeface="Benne"/>
              </a:rPr>
              <a:t>Methodology</a:t>
            </a:r>
          </a:p>
        </p:txBody>
      </p:sp>
      <p:pic>
        <p:nvPicPr>
          <p:cNvPr name="Picture 6" id="6"/>
          <p:cNvPicPr>
            <a:picLocks noChangeAspect="true"/>
          </p:cNvPicPr>
          <p:nvPr/>
        </p:nvPicPr>
        <p:blipFill>
          <a:blip r:embed="rId2"/>
          <a:stretch>
            <a:fillRect/>
          </a:stretch>
        </p:blipFill>
        <p:spPr>
          <a:xfrm rot="0">
            <a:off x="9688028" y="1259142"/>
            <a:ext cx="8055946" cy="8095866"/>
          </a:xfrm>
          <a:prstGeom prst="rect">
            <a:avLst/>
          </a:prstGeom>
        </p:spPr>
      </p:pic>
      <p:sp>
        <p:nvSpPr>
          <p:cNvPr name="TextBox 7" id="7"/>
          <p:cNvSpPr txBox="true"/>
          <p:nvPr/>
        </p:nvSpPr>
        <p:spPr>
          <a:xfrm rot="0">
            <a:off x="1028700" y="2445472"/>
            <a:ext cx="8933174" cy="6374749"/>
          </a:xfrm>
          <a:prstGeom prst="rect">
            <a:avLst/>
          </a:prstGeom>
        </p:spPr>
        <p:txBody>
          <a:bodyPr anchor="t" rtlCol="false" tIns="0" lIns="0" bIns="0" rIns="0">
            <a:spAutoFit/>
          </a:bodyPr>
          <a:lstStyle/>
          <a:p>
            <a:pPr algn="l" marL="0" indent="0" lvl="0">
              <a:lnSpc>
                <a:spcPts val="2652"/>
              </a:lnSpc>
            </a:pPr>
            <a:r>
              <a:rPr lang="en-US" b="true" sz="1792" spc="77" strike="noStrike">
                <a:solidFill>
                  <a:srgbClr val="291E18"/>
                </a:solidFill>
                <a:latin typeface="Akzidenz-Grotesk Bold"/>
                <a:ea typeface="Akzidenz-Grotesk Bold"/>
                <a:cs typeface="Akzidenz-Grotesk Bold"/>
                <a:sym typeface="Akzidenz-Grotesk Bold"/>
              </a:rPr>
              <a:t>Study Approach:</a:t>
            </a:r>
          </a:p>
          <a:p>
            <a:pPr algn="l" marL="387002" indent="-193501" lvl="1">
              <a:lnSpc>
                <a:spcPts val="2652"/>
              </a:lnSpc>
              <a:buFont typeface="Arial"/>
              <a:buChar char="•"/>
            </a:pPr>
            <a:r>
              <a:rPr lang="en-US" sz="1792" spc="77" strike="noStrike">
                <a:solidFill>
                  <a:srgbClr val="291E18"/>
                </a:solidFill>
                <a:latin typeface="Akzidenz-Grotesk"/>
                <a:ea typeface="Akzidenz-Grotesk"/>
                <a:cs typeface="Akzidenz-Grotesk"/>
                <a:sym typeface="Akzidenz-Grotesk"/>
              </a:rPr>
              <a:t>Qualitative research using peer-to-peer interviews.</a:t>
            </a:r>
          </a:p>
          <a:p>
            <a:pPr algn="l" marL="387002" indent="-193501" lvl="1">
              <a:lnSpc>
                <a:spcPts val="2652"/>
              </a:lnSpc>
              <a:buFont typeface="Arial"/>
              <a:buChar char="•"/>
            </a:pPr>
            <a:r>
              <a:rPr lang="en-US" sz="1792" spc="77" strike="noStrike">
                <a:solidFill>
                  <a:srgbClr val="291E18"/>
                </a:solidFill>
                <a:latin typeface="Akzidenz-Grotesk"/>
                <a:ea typeface="Akzidenz-Grotesk"/>
                <a:cs typeface="Akzidenz-Grotesk"/>
                <a:sym typeface="Akzidenz-Grotesk"/>
              </a:rPr>
              <a:t>Focused on student experiences, motivations, and barriers in STEM.</a:t>
            </a:r>
          </a:p>
          <a:p>
            <a:pPr algn="l" marL="0" indent="0" lvl="0">
              <a:lnSpc>
                <a:spcPts val="2652"/>
              </a:lnSpc>
            </a:pPr>
            <a:r>
              <a:rPr lang="en-US" b="true" sz="1792" spc="77" strike="noStrike">
                <a:solidFill>
                  <a:srgbClr val="291E18"/>
                </a:solidFill>
                <a:latin typeface="Akzidenz-Grotesk Bold"/>
                <a:ea typeface="Akzidenz-Grotesk Bold"/>
                <a:cs typeface="Akzidenz-Grotesk Bold"/>
                <a:sym typeface="Akzidenz-Grotesk Bold"/>
              </a:rPr>
              <a:t>Participants:</a:t>
            </a:r>
          </a:p>
          <a:p>
            <a:pPr algn="l" marL="387002" indent="-193501" lvl="1">
              <a:lnSpc>
                <a:spcPts val="2652"/>
              </a:lnSpc>
              <a:buFont typeface="Arial"/>
              <a:buChar char="•"/>
            </a:pPr>
            <a:r>
              <a:rPr lang="en-US" sz="1792" spc="77" strike="noStrike">
                <a:solidFill>
                  <a:srgbClr val="291E18"/>
                </a:solidFill>
                <a:latin typeface="Akzidenz-Grotesk"/>
                <a:ea typeface="Akzidenz-Grotesk"/>
                <a:cs typeface="Akzidenz-Grotesk"/>
                <a:sym typeface="Akzidenz-Grotesk"/>
              </a:rPr>
              <a:t>15 STEM students from Biology, Chemistry, Mathematics, and Health Sciences.</a:t>
            </a:r>
          </a:p>
          <a:p>
            <a:pPr algn="l" marL="387002" indent="-193501" lvl="1">
              <a:lnSpc>
                <a:spcPts val="2652"/>
              </a:lnSpc>
              <a:buFont typeface="Arial"/>
              <a:buChar char="•"/>
            </a:pPr>
            <a:r>
              <a:rPr lang="en-US" sz="1792" spc="77" strike="noStrike">
                <a:solidFill>
                  <a:srgbClr val="291E18"/>
                </a:solidFill>
                <a:latin typeface="Akzidenz-Grotesk"/>
                <a:ea typeface="Akzidenz-Grotesk"/>
                <a:cs typeface="Akzidenz-Grotesk"/>
                <a:sym typeface="Akzidenz-Grotesk"/>
              </a:rPr>
              <a:t>Diverse representation in terms of gender, race, major, and career goals.</a:t>
            </a:r>
          </a:p>
          <a:p>
            <a:pPr algn="l" marL="0" indent="0" lvl="0">
              <a:lnSpc>
                <a:spcPts val="2652"/>
              </a:lnSpc>
            </a:pPr>
            <a:r>
              <a:rPr lang="en-US" b="true" sz="1792" spc="77" strike="noStrike">
                <a:solidFill>
                  <a:srgbClr val="291E18"/>
                </a:solidFill>
                <a:latin typeface="Akzidenz-Grotesk Bold"/>
                <a:ea typeface="Akzidenz-Grotesk Bold"/>
                <a:cs typeface="Akzidenz-Grotesk Bold"/>
                <a:sym typeface="Akzidenz-Grotesk Bold"/>
              </a:rPr>
              <a:t>Interview Structure:</a:t>
            </a:r>
          </a:p>
          <a:p>
            <a:pPr algn="l" marL="387002" indent="-193501" lvl="1">
              <a:lnSpc>
                <a:spcPts val="2652"/>
              </a:lnSpc>
              <a:buFont typeface="Arial"/>
              <a:buChar char="•"/>
            </a:pPr>
            <a:r>
              <a:rPr lang="en-US" sz="1792" spc="77" strike="noStrike">
                <a:solidFill>
                  <a:srgbClr val="291E18"/>
                </a:solidFill>
                <a:latin typeface="Akzidenz-Grotesk"/>
                <a:ea typeface="Akzidenz-Grotesk"/>
                <a:cs typeface="Akzidenz-Grotesk"/>
                <a:sym typeface="Akzidenz-Grotesk"/>
              </a:rPr>
              <a:t>Designed to resemble informal conversations to encourage authenticity.</a:t>
            </a:r>
          </a:p>
          <a:p>
            <a:pPr algn="l" marL="387002" indent="-193501" lvl="1">
              <a:lnSpc>
                <a:spcPts val="2652"/>
              </a:lnSpc>
              <a:buFont typeface="Arial"/>
              <a:buChar char="•"/>
            </a:pPr>
            <a:r>
              <a:rPr lang="en-US" sz="1792" spc="77" strike="noStrike">
                <a:solidFill>
                  <a:srgbClr val="291E18"/>
                </a:solidFill>
                <a:latin typeface="Akzidenz-Grotesk"/>
                <a:ea typeface="Akzidenz-Grotesk"/>
                <a:cs typeface="Akzidenz-Grotesk"/>
                <a:sym typeface="Akzidenz-Grotesk"/>
              </a:rPr>
              <a:t>Allowed students to share personal insights without feeling pressured.</a:t>
            </a:r>
          </a:p>
          <a:p>
            <a:pPr algn="l" marL="387002" indent="-193501" lvl="1">
              <a:lnSpc>
                <a:spcPts val="2652"/>
              </a:lnSpc>
              <a:buFont typeface="Arial"/>
              <a:buChar char="•"/>
            </a:pPr>
            <a:r>
              <a:rPr lang="en-US" sz="1792" spc="77" strike="noStrike">
                <a:solidFill>
                  <a:srgbClr val="291E18"/>
                </a:solidFill>
                <a:latin typeface="Akzidenz-Grotesk"/>
                <a:ea typeface="Akzidenz-Grotesk"/>
                <a:cs typeface="Akzidenz-Grotesk"/>
                <a:sym typeface="Akzidenz-Grotesk"/>
              </a:rPr>
              <a:t>Created a comfortable and trusting environment for open discussion.</a:t>
            </a:r>
          </a:p>
          <a:p>
            <a:pPr algn="l" marL="0" indent="0" lvl="0">
              <a:lnSpc>
                <a:spcPts val="2652"/>
              </a:lnSpc>
            </a:pPr>
            <a:r>
              <a:rPr lang="en-US" sz="1792" spc="77" strike="noStrike">
                <a:solidFill>
                  <a:srgbClr val="291E18"/>
                </a:solidFill>
                <a:latin typeface="Akzidenz-Grotesk"/>
                <a:ea typeface="Akzidenz-Grotesk"/>
                <a:cs typeface="Akzidenz-Grotesk"/>
                <a:sym typeface="Akzidenz-Grotesk"/>
              </a:rPr>
              <a:t>I</a:t>
            </a:r>
            <a:r>
              <a:rPr lang="en-US" b="true" sz="1792" spc="77" strike="noStrike">
                <a:solidFill>
                  <a:srgbClr val="291E18"/>
                </a:solidFill>
                <a:latin typeface="Akzidenz-Grotesk Bold"/>
                <a:ea typeface="Akzidenz-Grotesk Bold"/>
                <a:cs typeface="Akzidenz-Grotesk Bold"/>
                <a:sym typeface="Akzidenz-Grotesk Bold"/>
              </a:rPr>
              <a:t>ntersectional Lens:</a:t>
            </a:r>
          </a:p>
          <a:p>
            <a:pPr algn="l" marL="387002" indent="-193501" lvl="1">
              <a:lnSpc>
                <a:spcPts val="2652"/>
              </a:lnSpc>
              <a:buFont typeface="Arial"/>
              <a:buChar char="•"/>
            </a:pPr>
            <a:r>
              <a:rPr lang="en-US" sz="1792" spc="77" strike="noStrike">
                <a:solidFill>
                  <a:srgbClr val="291E18"/>
                </a:solidFill>
                <a:latin typeface="Akzidenz-Grotesk"/>
                <a:ea typeface="Akzidenz-Grotesk"/>
                <a:cs typeface="Akzidenz-Grotesk"/>
                <a:sym typeface="Akzidenz-Grotesk"/>
              </a:rPr>
              <a:t>Considered how background, culture, and expectations shape student experiences.</a:t>
            </a:r>
          </a:p>
          <a:p>
            <a:pPr algn="l" marL="387002" indent="-193501" lvl="1">
              <a:lnSpc>
                <a:spcPts val="2652"/>
              </a:lnSpc>
              <a:buFont typeface="Arial"/>
              <a:buChar char="•"/>
            </a:pPr>
            <a:r>
              <a:rPr lang="en-US" sz="1792" spc="77" strike="noStrike">
                <a:solidFill>
                  <a:srgbClr val="291E18"/>
                </a:solidFill>
                <a:latin typeface="Akzidenz-Grotesk"/>
                <a:ea typeface="Akzidenz-Grotesk"/>
                <a:cs typeface="Akzidenz-Grotesk"/>
                <a:sym typeface="Akzidenz-Grotesk"/>
              </a:rPr>
              <a:t>Identified barriers unique to diverse student populations in STEM.</a:t>
            </a:r>
          </a:p>
          <a:p>
            <a:pPr algn="l" marL="0" indent="0" lvl="0">
              <a:lnSpc>
                <a:spcPts val="2652"/>
              </a:lnSpc>
            </a:pPr>
            <a:r>
              <a:rPr lang="en-US" b="true" sz="1792" spc="77" strike="noStrike">
                <a:solidFill>
                  <a:srgbClr val="291E18"/>
                </a:solidFill>
                <a:latin typeface="Akzidenz-Grotesk Bold"/>
                <a:ea typeface="Akzidenz-Grotesk Bold"/>
                <a:cs typeface="Akzidenz-Grotesk Bold"/>
                <a:sym typeface="Akzidenz-Grotesk Bold"/>
              </a:rPr>
              <a:t>Data Analysis:</a:t>
            </a:r>
          </a:p>
          <a:p>
            <a:pPr algn="l" marL="387002" indent="-193501" lvl="1">
              <a:lnSpc>
                <a:spcPts val="2652"/>
              </a:lnSpc>
              <a:buFont typeface="Arial"/>
              <a:buChar char="•"/>
            </a:pPr>
            <a:r>
              <a:rPr lang="en-US" sz="1792" spc="77" strike="noStrike">
                <a:solidFill>
                  <a:srgbClr val="291E18"/>
                </a:solidFill>
                <a:latin typeface="Akzidenz-Grotesk"/>
                <a:ea typeface="Akzidenz-Grotesk"/>
                <a:cs typeface="Akzidenz-Grotesk"/>
                <a:sym typeface="Akzidenz-Grotesk"/>
              </a:rPr>
              <a:t>Thematic analysis to identify common patterns across interviews.</a:t>
            </a:r>
          </a:p>
          <a:p>
            <a:pPr algn="l" marL="387002" indent="-193501" lvl="1">
              <a:lnSpc>
                <a:spcPts val="2652"/>
              </a:lnSpc>
              <a:buFont typeface="Arial"/>
              <a:buChar char="•"/>
            </a:pPr>
            <a:r>
              <a:rPr lang="en-US" sz="1792" spc="77" strike="noStrike">
                <a:solidFill>
                  <a:srgbClr val="291E18"/>
                </a:solidFill>
                <a:latin typeface="Akzidenz-Grotesk"/>
                <a:ea typeface="Akzidenz-Grotesk"/>
                <a:cs typeface="Akzidenz-Grotesk"/>
                <a:sym typeface="Akzidenz-Grotesk"/>
              </a:rPr>
              <a:t>Themes were thoroughly discussed and validated collectively to minimize bias.</a:t>
            </a:r>
          </a:p>
          <a:p>
            <a:pPr algn="l" marL="387002" indent="-193501" lvl="1">
              <a:lnSpc>
                <a:spcPts val="2652"/>
              </a:lnSpc>
              <a:buFont typeface="Arial"/>
              <a:buChar char="•"/>
            </a:pPr>
            <a:r>
              <a:rPr lang="en-US" sz="1792" spc="77" strike="noStrike">
                <a:solidFill>
                  <a:srgbClr val="291E18"/>
                </a:solidFill>
                <a:latin typeface="Akzidenz-Grotesk"/>
                <a:ea typeface="Akzidenz-Grotesk"/>
                <a:cs typeface="Akzidenz-Grotesk"/>
                <a:sym typeface="Akzidenz-Grotesk"/>
              </a:rPr>
              <a:t>Ensured the student voice remained central in findings and recommendations.</a:t>
            </a:r>
          </a:p>
          <a:p>
            <a:pPr algn="l" marL="0" indent="0" lvl="0">
              <a:lnSpc>
                <a:spcPts val="2652"/>
              </a:lnSpc>
            </a:pPr>
          </a:p>
        </p:txBody>
      </p:sp>
      <p:sp>
        <p:nvSpPr>
          <p:cNvPr name="TextBox 8" id="8"/>
          <p:cNvSpPr txBox="true"/>
          <p:nvPr/>
        </p:nvSpPr>
        <p:spPr>
          <a:xfrm rot="0">
            <a:off x="13465574" y="1003878"/>
            <a:ext cx="3793726" cy="266700"/>
          </a:xfrm>
          <a:prstGeom prst="rect">
            <a:avLst/>
          </a:prstGeom>
        </p:spPr>
        <p:txBody>
          <a:bodyPr anchor="t" rtlCol="false" tIns="0" lIns="0" bIns="0" rIns="0">
            <a:spAutoFit/>
          </a:bodyPr>
          <a:lstStyle/>
          <a:p>
            <a:pPr algn="r">
              <a:lnSpc>
                <a:spcPts val="1920"/>
              </a:lnSpc>
            </a:pPr>
            <a:r>
              <a:rPr lang="en-US" sz="1600" spc="129">
                <a:solidFill>
                  <a:srgbClr val="FAF7F2"/>
                </a:solidFill>
                <a:latin typeface="Akzidenz-Grotesk Light"/>
                <a:ea typeface="Akzidenz-Grotesk Light"/>
                <a:cs typeface="Akzidenz-Grotesk Light"/>
                <a:sym typeface="Akzidenz-Grotesk Light"/>
              </a:rPr>
              <a:t>Thesis Defense</a:t>
            </a:r>
          </a:p>
        </p:txBody>
      </p:sp>
    </p:spTree>
  </p:cSld>
  <p:clrMapOvr>
    <a:masterClrMapping/>
  </p:clrMapOvr>
  <p:transition spd="fast">
    <p:fade/>
  </p:transition>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AF7F2"/>
        </a:solidFill>
      </p:bgPr>
    </p:bg>
    <p:spTree>
      <p:nvGrpSpPr>
        <p:cNvPr id="1" name=""/>
        <p:cNvGrpSpPr/>
        <p:nvPr/>
      </p:nvGrpSpPr>
      <p:grpSpPr>
        <a:xfrm>
          <a:off x="0" y="0"/>
          <a:ext cx="0" cy="0"/>
          <a:chOff x="0" y="0"/>
          <a:chExt cx="0" cy="0"/>
        </a:xfrm>
      </p:grpSpPr>
      <p:sp>
        <p:nvSpPr>
          <p:cNvPr name="TextBox 2" id="2"/>
          <p:cNvSpPr txBox="true"/>
          <p:nvPr/>
        </p:nvSpPr>
        <p:spPr>
          <a:xfrm rot="0">
            <a:off x="1028700" y="4227757"/>
            <a:ext cx="4721304" cy="1265886"/>
          </a:xfrm>
          <a:prstGeom prst="rect">
            <a:avLst/>
          </a:prstGeom>
        </p:spPr>
        <p:txBody>
          <a:bodyPr anchor="t" rtlCol="false" tIns="0" lIns="0" bIns="0" rIns="0">
            <a:spAutoFit/>
          </a:bodyPr>
          <a:lstStyle/>
          <a:p>
            <a:pPr algn="l" marL="0" indent="0" lvl="0">
              <a:lnSpc>
                <a:spcPts val="9048"/>
              </a:lnSpc>
              <a:spcBef>
                <a:spcPct val="0"/>
              </a:spcBef>
            </a:pPr>
            <a:r>
              <a:rPr lang="en-US" sz="10400">
                <a:solidFill>
                  <a:srgbClr val="291E18"/>
                </a:solidFill>
                <a:latin typeface="Benne"/>
                <a:ea typeface="Benne"/>
                <a:cs typeface="Benne"/>
                <a:sym typeface="Benne"/>
              </a:rPr>
              <a:t>Findings</a:t>
            </a:r>
          </a:p>
        </p:txBody>
      </p:sp>
      <p:sp>
        <p:nvSpPr>
          <p:cNvPr name="TextBox 3" id="3"/>
          <p:cNvSpPr txBox="true"/>
          <p:nvPr/>
        </p:nvSpPr>
        <p:spPr>
          <a:xfrm rot="0">
            <a:off x="1028700" y="5888433"/>
            <a:ext cx="4850194" cy="1219518"/>
          </a:xfrm>
          <a:prstGeom prst="rect">
            <a:avLst/>
          </a:prstGeom>
        </p:spPr>
        <p:txBody>
          <a:bodyPr anchor="t" rtlCol="false" tIns="0" lIns="0" bIns="0" rIns="0">
            <a:spAutoFit/>
          </a:bodyPr>
          <a:lstStyle/>
          <a:p>
            <a:pPr algn="l" marL="0" indent="0" lvl="0">
              <a:lnSpc>
                <a:spcPts val="2959"/>
              </a:lnSpc>
            </a:pPr>
            <a:r>
              <a:rPr lang="en-US" sz="1999" spc="85">
                <a:solidFill>
                  <a:srgbClr val="291E18"/>
                </a:solidFill>
                <a:latin typeface="Akzidenz-Grotesk Light"/>
                <a:ea typeface="Akzidenz-Grotesk Light"/>
                <a:cs typeface="Akzidenz-Grotesk Light"/>
                <a:sym typeface="Akzidenz-Grotesk Light"/>
              </a:rPr>
              <a:t>Content Analyses revealed the following categories of discussion on barriers and perceptions of participants: </a:t>
            </a:r>
          </a:p>
        </p:txBody>
      </p:sp>
      <p:pic>
        <p:nvPicPr>
          <p:cNvPr name="Picture 4" id="4"/>
          <p:cNvPicPr>
            <a:picLocks noChangeAspect="true"/>
          </p:cNvPicPr>
          <p:nvPr/>
        </p:nvPicPr>
        <p:blipFill>
          <a:blip r:embed="rId2"/>
          <a:stretch>
            <a:fillRect/>
          </a:stretch>
        </p:blipFill>
        <p:spPr>
          <a:xfrm rot="0">
            <a:off x="6127369" y="-928462"/>
            <a:ext cx="12143924" cy="12143924"/>
          </a:xfrm>
          <a:prstGeom prst="rect">
            <a:avLst/>
          </a:prstGeom>
        </p:spPr>
      </p:pic>
    </p:spTree>
  </p:cSld>
  <p:clrMapOvr>
    <a:masterClrMapping/>
  </p:clrMapOvr>
  <p:transition spd="fast">
    <p:fade/>
  </p:transition>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AF7F2"/>
        </a:solidFill>
      </p:bgPr>
    </p:bg>
    <p:spTree>
      <p:nvGrpSpPr>
        <p:cNvPr id="1" name=""/>
        <p:cNvGrpSpPr/>
        <p:nvPr/>
      </p:nvGrpSpPr>
      <p:grpSpPr>
        <a:xfrm>
          <a:off x="0" y="0"/>
          <a:ext cx="0" cy="0"/>
          <a:chOff x="0" y="0"/>
          <a:chExt cx="0" cy="0"/>
        </a:xfrm>
      </p:grpSpPr>
      <p:grpSp>
        <p:nvGrpSpPr>
          <p:cNvPr name="Group 2" id="2"/>
          <p:cNvGrpSpPr/>
          <p:nvPr/>
        </p:nvGrpSpPr>
        <p:grpSpPr>
          <a:xfrm rot="0">
            <a:off x="11864433" y="683736"/>
            <a:ext cx="5850745" cy="3071641"/>
            <a:chOff x="0" y="0"/>
            <a:chExt cx="7800994" cy="4095522"/>
          </a:xfrm>
        </p:grpSpPr>
        <p:sp>
          <p:nvSpPr>
            <p:cNvPr name="Freeform 3" id="3"/>
            <p:cNvSpPr/>
            <p:nvPr/>
          </p:nvSpPr>
          <p:spPr>
            <a:xfrm flipH="false" flipV="false" rot="0">
              <a:off x="0" y="0"/>
              <a:ext cx="7800994" cy="4095522"/>
            </a:xfrm>
            <a:custGeom>
              <a:avLst/>
              <a:gdLst/>
              <a:ahLst/>
              <a:cxnLst/>
              <a:rect r="r" b="b" t="t" l="l"/>
              <a:pathLst>
                <a:path h="4095522" w="7800994">
                  <a:moveTo>
                    <a:pt x="0" y="0"/>
                  </a:moveTo>
                  <a:lnTo>
                    <a:pt x="7800994" y="0"/>
                  </a:lnTo>
                  <a:lnTo>
                    <a:pt x="7800994" y="4095522"/>
                  </a:lnTo>
                  <a:lnTo>
                    <a:pt x="0" y="40955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591615" y="799243"/>
              <a:ext cx="6641350" cy="1505394"/>
            </a:xfrm>
            <a:prstGeom prst="rect">
              <a:avLst/>
            </a:prstGeom>
          </p:spPr>
          <p:txBody>
            <a:bodyPr anchor="t" rtlCol="false" tIns="0" lIns="0" bIns="0" rIns="0">
              <a:spAutoFit/>
            </a:bodyPr>
            <a:lstStyle/>
            <a:p>
              <a:pPr algn="ctr">
                <a:lnSpc>
                  <a:spcPts val="2933"/>
                </a:lnSpc>
                <a:spcBef>
                  <a:spcPct val="0"/>
                </a:spcBef>
              </a:pPr>
              <a:r>
                <a:rPr lang="en-US" sz="2618">
                  <a:solidFill>
                    <a:srgbClr val="000000"/>
                  </a:solidFill>
                  <a:latin typeface="Benne"/>
                  <a:ea typeface="Benne"/>
                  <a:cs typeface="Benne"/>
                  <a:sym typeface="Benne"/>
                </a:rPr>
                <a:t>"Study groups, especially with friends, have been the best... They’ve been really helpful."​ (202 Josh Parker)</a:t>
              </a:r>
            </a:p>
          </p:txBody>
        </p:sp>
      </p:grpSp>
      <p:grpSp>
        <p:nvGrpSpPr>
          <p:cNvPr name="Group 5" id="5"/>
          <p:cNvGrpSpPr/>
          <p:nvPr/>
        </p:nvGrpSpPr>
        <p:grpSpPr>
          <a:xfrm rot="0">
            <a:off x="8880628" y="4660281"/>
            <a:ext cx="8834550" cy="5119891"/>
            <a:chOff x="0" y="0"/>
            <a:chExt cx="11779401" cy="6826521"/>
          </a:xfrm>
        </p:grpSpPr>
        <p:sp>
          <p:nvSpPr>
            <p:cNvPr name="Freeform 6" id="6"/>
            <p:cNvSpPr/>
            <p:nvPr/>
          </p:nvSpPr>
          <p:spPr>
            <a:xfrm flipH="false" flipV="false" rot="0">
              <a:off x="0" y="0"/>
              <a:ext cx="11779401" cy="6826521"/>
            </a:xfrm>
            <a:custGeom>
              <a:avLst/>
              <a:gdLst/>
              <a:ahLst/>
              <a:cxnLst/>
              <a:rect r="r" b="b" t="t" l="l"/>
              <a:pathLst>
                <a:path h="6826521" w="11779401">
                  <a:moveTo>
                    <a:pt x="0" y="0"/>
                  </a:moveTo>
                  <a:lnTo>
                    <a:pt x="11779401" y="0"/>
                  </a:lnTo>
                  <a:lnTo>
                    <a:pt x="11779401" y="6826521"/>
                  </a:lnTo>
                  <a:lnTo>
                    <a:pt x="0" y="6826521"/>
                  </a:lnTo>
                  <a:lnTo>
                    <a:pt x="0" y="0"/>
                  </a:lnTo>
                  <a:close/>
                </a:path>
              </a:pathLst>
            </a:custGeom>
            <a:blipFill>
              <a:blip r:embed="rId4">
                <a:extLst>
                  <a:ext uri="{96DAC541-7B7A-43D3-8B79-37D633B846F1}">
                    <asvg:svgBlip xmlns:asvg="http://schemas.microsoft.com/office/drawing/2016/SVG/main" r:embed="rId5"/>
                  </a:ext>
                </a:extLst>
              </a:blip>
              <a:stretch>
                <a:fillRect l="0" t="-3599" r="0" b="-3599"/>
              </a:stretch>
            </a:blipFill>
          </p:spPr>
        </p:sp>
        <p:sp>
          <p:nvSpPr>
            <p:cNvPr name="TextBox 7" id="7"/>
            <p:cNvSpPr txBox="true"/>
            <p:nvPr/>
          </p:nvSpPr>
          <p:spPr>
            <a:xfrm rot="0">
              <a:off x="681712" y="1152698"/>
              <a:ext cx="10205439" cy="3958067"/>
            </a:xfrm>
            <a:prstGeom prst="rect">
              <a:avLst/>
            </a:prstGeom>
          </p:spPr>
          <p:txBody>
            <a:bodyPr anchor="t" rtlCol="false" tIns="0" lIns="0" bIns="0" rIns="0">
              <a:spAutoFit/>
            </a:bodyPr>
            <a:lstStyle/>
            <a:p>
              <a:pPr algn="ctr">
                <a:lnSpc>
                  <a:spcPts val="2987"/>
                </a:lnSpc>
                <a:spcBef>
                  <a:spcPct val="0"/>
                </a:spcBef>
              </a:pPr>
              <a:r>
                <a:rPr lang="en-US" sz="2667">
                  <a:solidFill>
                    <a:srgbClr val="000000"/>
                  </a:solidFill>
                  <a:latin typeface="Benne"/>
                  <a:ea typeface="Benne"/>
                  <a:cs typeface="Benne"/>
                  <a:sym typeface="Benne"/>
                </a:rPr>
                <a:t>Absolutely like, I don't think there has been a time where a professor has shut me down just from speaking from my experience, because I've heard, like others from peers, maybe. But from my experience, I've never really been shut down from any learning opportunity. If anything, they always encouraged it. And again, that's very motivating. That was a factor in motivating me as a biology major and in my department. (304 - Meredith)</a:t>
              </a:r>
            </a:p>
          </p:txBody>
        </p:sp>
      </p:grpSp>
      <p:grpSp>
        <p:nvGrpSpPr>
          <p:cNvPr name="Group 8" id="8"/>
          <p:cNvGrpSpPr/>
          <p:nvPr/>
        </p:nvGrpSpPr>
        <p:grpSpPr>
          <a:xfrm rot="0">
            <a:off x="364000" y="1261724"/>
            <a:ext cx="7676211" cy="7763551"/>
            <a:chOff x="0" y="0"/>
            <a:chExt cx="10234949" cy="10351402"/>
          </a:xfrm>
        </p:grpSpPr>
        <p:sp>
          <p:nvSpPr>
            <p:cNvPr name="Freeform 9" id="9"/>
            <p:cNvSpPr/>
            <p:nvPr/>
          </p:nvSpPr>
          <p:spPr>
            <a:xfrm flipH="false" flipV="false" rot="0">
              <a:off x="0" y="0"/>
              <a:ext cx="10234949" cy="10351402"/>
            </a:xfrm>
            <a:custGeom>
              <a:avLst/>
              <a:gdLst/>
              <a:ahLst/>
              <a:cxnLst/>
              <a:rect r="r" b="b" t="t" l="l"/>
              <a:pathLst>
                <a:path h="10351402" w="10234949">
                  <a:moveTo>
                    <a:pt x="0" y="0"/>
                  </a:moveTo>
                  <a:lnTo>
                    <a:pt x="10234949" y="0"/>
                  </a:lnTo>
                  <a:lnTo>
                    <a:pt x="10234949" y="10351402"/>
                  </a:lnTo>
                  <a:lnTo>
                    <a:pt x="0" y="103514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984397" y="985122"/>
              <a:ext cx="6600792" cy="8400208"/>
            </a:xfrm>
            <a:prstGeom prst="rect">
              <a:avLst/>
            </a:prstGeom>
          </p:spPr>
          <p:txBody>
            <a:bodyPr anchor="t" rtlCol="false" tIns="0" lIns="0" bIns="0" rIns="0">
              <a:spAutoFit/>
            </a:bodyPr>
            <a:lstStyle/>
            <a:p>
              <a:pPr algn="ctr">
                <a:lnSpc>
                  <a:spcPts val="3558"/>
                </a:lnSpc>
                <a:spcBef>
                  <a:spcPct val="0"/>
                </a:spcBef>
              </a:pPr>
              <a:r>
                <a:rPr lang="en-US" sz="3177">
                  <a:solidFill>
                    <a:srgbClr val="000000"/>
                  </a:solidFill>
                  <a:latin typeface="Benne"/>
                  <a:ea typeface="Benne"/>
                  <a:cs typeface="Benne"/>
                  <a:sym typeface="Benne"/>
                </a:rPr>
                <a:t>"One challenge I faced was during general chemistry... I went away for a certain amount of time... Because of that, I wasn't able to understand the concepts in the beginning of the class... the professor would email me and tell me which videos to watch and what I was supposed to be doing. That helped me along, or else I think I would have failed that class very badly." </a:t>
              </a:r>
            </a:p>
            <a:p>
              <a:pPr algn="ctr">
                <a:lnSpc>
                  <a:spcPts val="3558"/>
                </a:lnSpc>
                <a:spcBef>
                  <a:spcPct val="0"/>
                </a:spcBef>
              </a:pPr>
              <a:r>
                <a:rPr lang="en-US" sz="3177">
                  <a:solidFill>
                    <a:srgbClr val="000000"/>
                  </a:solidFill>
                  <a:latin typeface="Benne"/>
                  <a:ea typeface="Benne"/>
                  <a:cs typeface="Benne"/>
                  <a:sym typeface="Benne"/>
                </a:rPr>
                <a:t>(301 Robert McAllen)</a:t>
              </a:r>
            </a:p>
          </p:txBody>
        </p:sp>
      </p:grpSp>
      <p:grpSp>
        <p:nvGrpSpPr>
          <p:cNvPr name="Group 11" id="11"/>
          <p:cNvGrpSpPr/>
          <p:nvPr/>
        </p:nvGrpSpPr>
        <p:grpSpPr>
          <a:xfrm rot="0">
            <a:off x="6838790" y="545481"/>
            <a:ext cx="4610420" cy="4114800"/>
            <a:chOff x="0" y="0"/>
            <a:chExt cx="6147227" cy="5486400"/>
          </a:xfrm>
        </p:grpSpPr>
        <p:sp>
          <p:nvSpPr>
            <p:cNvPr name="Freeform 12" id="12"/>
            <p:cNvSpPr/>
            <p:nvPr/>
          </p:nvSpPr>
          <p:spPr>
            <a:xfrm flipH="false" flipV="false" rot="0">
              <a:off x="0" y="0"/>
              <a:ext cx="6147227" cy="5486400"/>
            </a:xfrm>
            <a:custGeom>
              <a:avLst/>
              <a:gdLst/>
              <a:ahLst/>
              <a:cxnLst/>
              <a:rect r="r" b="b" t="t" l="l"/>
              <a:pathLst>
                <a:path h="5486400" w="6147227">
                  <a:moveTo>
                    <a:pt x="0" y="0"/>
                  </a:moveTo>
                  <a:lnTo>
                    <a:pt x="6147227" y="0"/>
                  </a:lnTo>
                  <a:lnTo>
                    <a:pt x="6147227" y="5486400"/>
                  </a:lnTo>
                  <a:lnTo>
                    <a:pt x="0" y="54864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3" id="13"/>
            <p:cNvSpPr txBox="true"/>
            <p:nvPr/>
          </p:nvSpPr>
          <p:spPr>
            <a:xfrm rot="0">
              <a:off x="846588" y="848441"/>
              <a:ext cx="4454050" cy="3288418"/>
            </a:xfrm>
            <a:prstGeom prst="rect">
              <a:avLst/>
            </a:prstGeom>
          </p:spPr>
          <p:txBody>
            <a:bodyPr anchor="t" rtlCol="false" tIns="0" lIns="0" bIns="0" rIns="0">
              <a:spAutoFit/>
            </a:bodyPr>
            <a:lstStyle/>
            <a:p>
              <a:pPr algn="ctr">
                <a:lnSpc>
                  <a:spcPts val="3230"/>
                </a:lnSpc>
                <a:spcBef>
                  <a:spcPct val="0"/>
                </a:spcBef>
              </a:pPr>
              <a:r>
                <a:rPr lang="en-US" sz="2884">
                  <a:solidFill>
                    <a:srgbClr val="000000"/>
                  </a:solidFill>
                  <a:latin typeface="Benne"/>
                  <a:ea typeface="Benne"/>
                  <a:cs typeface="Benne"/>
                  <a:sym typeface="Benne"/>
                </a:rPr>
                <a:t>"I use more office hours, and I use the tutoring center. With the professors, the TAs." </a:t>
              </a:r>
            </a:p>
            <a:p>
              <a:pPr algn="ctr">
                <a:lnSpc>
                  <a:spcPts val="3230"/>
                </a:lnSpc>
                <a:spcBef>
                  <a:spcPct val="0"/>
                </a:spcBef>
              </a:pPr>
              <a:r>
                <a:rPr lang="en-US" sz="2884">
                  <a:solidFill>
                    <a:srgbClr val="000000"/>
                  </a:solidFill>
                  <a:latin typeface="Benne"/>
                  <a:ea typeface="Benne"/>
                  <a:cs typeface="Benne"/>
                  <a:sym typeface="Benne"/>
                </a:rPr>
                <a:t>(203 Bailey)</a:t>
              </a:r>
            </a:p>
          </p:txBody>
        </p:sp>
      </p:grpSp>
    </p:spTree>
  </p:cSld>
  <p:clrMapOvr>
    <a:masterClrMapping/>
  </p:clrMapOvr>
  <p:transition spd="fast">
    <p:fade/>
  </p:transition>
</p:sld>
</file>

<file path=ppt/slides/slide13.xml><?xml version="1.0" encoding="utf-8"?>
<p:sld xmlns:p="http://schemas.openxmlformats.org/presentationml/2006/main" xmlns:a="http://schemas.openxmlformats.org/drawingml/2006/main">
  <p:cSld>
    <p:bg>
      <p:bgPr>
        <a:solidFill>
          <a:srgbClr val="FAF7F2"/>
        </a:solidFill>
      </p:bgPr>
    </p:bg>
    <p:spTree>
      <p:nvGrpSpPr>
        <p:cNvPr id="1" name=""/>
        <p:cNvGrpSpPr/>
        <p:nvPr/>
      </p:nvGrpSpPr>
      <p:grpSpPr>
        <a:xfrm>
          <a:off x="0" y="0"/>
          <a:ext cx="0" cy="0"/>
          <a:chOff x="0" y="0"/>
          <a:chExt cx="0" cy="0"/>
        </a:xfrm>
      </p:grpSpPr>
      <p:sp>
        <p:nvSpPr>
          <p:cNvPr name="TextBox 2" id="2"/>
          <p:cNvSpPr txBox="true"/>
          <p:nvPr/>
        </p:nvSpPr>
        <p:spPr>
          <a:xfrm rot="0">
            <a:off x="2040872" y="528002"/>
            <a:ext cx="14821346" cy="896620"/>
          </a:xfrm>
          <a:prstGeom prst="rect">
            <a:avLst/>
          </a:prstGeom>
        </p:spPr>
        <p:txBody>
          <a:bodyPr anchor="t" rtlCol="false" tIns="0" lIns="0" bIns="0" rIns="0">
            <a:spAutoFit/>
          </a:bodyPr>
          <a:lstStyle/>
          <a:p>
            <a:pPr algn="ctr">
              <a:lnSpc>
                <a:spcPts val="7279"/>
              </a:lnSpc>
            </a:pPr>
            <a:r>
              <a:rPr lang="en-US" sz="5199">
                <a:solidFill>
                  <a:srgbClr val="000000"/>
                </a:solidFill>
                <a:latin typeface="Benne"/>
                <a:ea typeface="Benne"/>
                <a:cs typeface="Benne"/>
                <a:sym typeface="Benne"/>
              </a:rPr>
              <a:t>Ancestry &amp; Background (Motivation and Family Sacrifice)</a:t>
            </a:r>
          </a:p>
        </p:txBody>
      </p:sp>
      <p:sp>
        <p:nvSpPr>
          <p:cNvPr name="TextBox 3" id="3"/>
          <p:cNvSpPr txBox="true"/>
          <p:nvPr/>
        </p:nvSpPr>
        <p:spPr>
          <a:xfrm rot="0">
            <a:off x="5311039" y="1702910"/>
            <a:ext cx="7665921" cy="413177"/>
          </a:xfrm>
          <a:prstGeom prst="rect">
            <a:avLst/>
          </a:prstGeom>
        </p:spPr>
        <p:txBody>
          <a:bodyPr anchor="t" rtlCol="false" tIns="0" lIns="0" bIns="0" rIns="0">
            <a:spAutoFit/>
          </a:bodyPr>
          <a:lstStyle/>
          <a:p>
            <a:pPr algn="ctr">
              <a:lnSpc>
                <a:spcPts val="2557"/>
              </a:lnSpc>
            </a:pPr>
            <a:r>
              <a:rPr lang="en-US" b="true" sz="2779">
                <a:solidFill>
                  <a:srgbClr val="3C7504"/>
                </a:solidFill>
                <a:latin typeface="Akzidenz-Grotesk Bold"/>
                <a:ea typeface="Akzidenz-Grotesk Bold"/>
                <a:cs typeface="Akzidenz-Grotesk Bold"/>
                <a:sym typeface="Akzidenz-Grotesk Bold"/>
              </a:rPr>
              <a:t>Parental Sacrifices and High Expectations</a:t>
            </a:r>
          </a:p>
        </p:txBody>
      </p:sp>
      <p:sp>
        <p:nvSpPr>
          <p:cNvPr name="TextBox 4" id="4"/>
          <p:cNvSpPr txBox="true"/>
          <p:nvPr/>
        </p:nvSpPr>
        <p:spPr>
          <a:xfrm rot="0">
            <a:off x="1854285" y="2154186"/>
            <a:ext cx="14579430" cy="1036355"/>
          </a:xfrm>
          <a:prstGeom prst="rect">
            <a:avLst/>
          </a:prstGeom>
        </p:spPr>
        <p:txBody>
          <a:bodyPr anchor="t" rtlCol="false" tIns="0" lIns="0" bIns="0" rIns="0">
            <a:spAutoFit/>
          </a:bodyPr>
          <a:lstStyle/>
          <a:p>
            <a:pPr algn="ctr">
              <a:lnSpc>
                <a:spcPts val="2551"/>
              </a:lnSpc>
            </a:pPr>
            <a:r>
              <a:rPr lang="en-US" sz="2551">
                <a:solidFill>
                  <a:srgbClr val="000000"/>
                </a:solidFill>
                <a:latin typeface="Akzidenz-Grotesk"/>
                <a:ea typeface="Akzidenz-Grotesk"/>
                <a:cs typeface="Akzidenz-Grotesk"/>
                <a:sym typeface="Akzidenz-Grotesk"/>
              </a:rPr>
              <a:t>"They [my parents] have very high expectations for me because, you know, they sacrificed everything to come here so that their children could have the life that they didn’t have, so they always make sure that I'm doing well in school, and they… made it clear to me that education is number one."​ (201- Jaiden)</a:t>
            </a:r>
          </a:p>
        </p:txBody>
      </p:sp>
      <p:sp>
        <p:nvSpPr>
          <p:cNvPr name="TextBox 5" id="5"/>
          <p:cNvSpPr txBox="true"/>
          <p:nvPr/>
        </p:nvSpPr>
        <p:spPr>
          <a:xfrm rot="0">
            <a:off x="1160022" y="3705627"/>
            <a:ext cx="16235413" cy="398723"/>
          </a:xfrm>
          <a:prstGeom prst="rect">
            <a:avLst/>
          </a:prstGeom>
        </p:spPr>
        <p:txBody>
          <a:bodyPr anchor="t" rtlCol="false" tIns="0" lIns="0" bIns="0" rIns="0">
            <a:spAutoFit/>
          </a:bodyPr>
          <a:lstStyle/>
          <a:p>
            <a:pPr algn="ctr">
              <a:lnSpc>
                <a:spcPts val="2446"/>
              </a:lnSpc>
            </a:pPr>
            <a:r>
              <a:rPr lang="en-US" b="true" sz="2779">
                <a:solidFill>
                  <a:srgbClr val="3C7504"/>
                </a:solidFill>
                <a:latin typeface="Akzidenz-Grotesk Bold"/>
                <a:ea typeface="Akzidenz-Grotesk Bold"/>
                <a:cs typeface="Akzidenz-Grotesk Bold"/>
                <a:sym typeface="Akzidenz-Grotesk Bold"/>
              </a:rPr>
              <a:t>First-Generation College Experience &amp; Lack of Parental Guidance</a:t>
            </a:r>
          </a:p>
        </p:txBody>
      </p:sp>
      <p:sp>
        <p:nvSpPr>
          <p:cNvPr name="TextBox 6" id="6"/>
          <p:cNvSpPr txBox="true"/>
          <p:nvPr/>
        </p:nvSpPr>
        <p:spPr>
          <a:xfrm rot="0">
            <a:off x="1420969" y="4184855"/>
            <a:ext cx="15441250" cy="1137561"/>
          </a:xfrm>
          <a:prstGeom prst="rect">
            <a:avLst/>
          </a:prstGeom>
        </p:spPr>
        <p:txBody>
          <a:bodyPr anchor="t" rtlCol="false" tIns="0" lIns="0" bIns="0" rIns="0">
            <a:spAutoFit/>
          </a:bodyPr>
          <a:lstStyle/>
          <a:p>
            <a:pPr algn="ctr">
              <a:lnSpc>
                <a:spcPts val="2785"/>
              </a:lnSpc>
            </a:pPr>
            <a:r>
              <a:rPr lang="en-US" sz="2785">
                <a:solidFill>
                  <a:srgbClr val="000000"/>
                </a:solidFill>
                <a:latin typeface="Akzidenz-Grotesk"/>
                <a:ea typeface="Akzidenz-Grotesk"/>
                <a:cs typeface="Akzidenz-Grotesk"/>
                <a:sym typeface="Akzidenz-Grotesk"/>
              </a:rPr>
              <a:t>"Essentially, as a first-generation college student, parents don't really know what college means, and the value of college. As all they can really see is, as long as you have a job, that’s all that really matters to us."​ (103- Random)</a:t>
            </a:r>
          </a:p>
        </p:txBody>
      </p:sp>
      <p:sp>
        <p:nvSpPr>
          <p:cNvPr name="TextBox 7" id="7"/>
          <p:cNvSpPr txBox="true"/>
          <p:nvPr/>
        </p:nvSpPr>
        <p:spPr>
          <a:xfrm rot="0">
            <a:off x="4986469" y="5712941"/>
            <a:ext cx="8315063" cy="529467"/>
          </a:xfrm>
          <a:prstGeom prst="rect">
            <a:avLst/>
          </a:prstGeom>
        </p:spPr>
        <p:txBody>
          <a:bodyPr anchor="t" rtlCol="false" tIns="0" lIns="0" bIns="0" rIns="0">
            <a:spAutoFit/>
          </a:bodyPr>
          <a:lstStyle/>
          <a:p>
            <a:pPr algn="ctr">
              <a:lnSpc>
                <a:spcPts val="3891"/>
              </a:lnSpc>
              <a:spcBef>
                <a:spcPct val="0"/>
              </a:spcBef>
            </a:pPr>
            <a:r>
              <a:rPr lang="en-US" b="true" sz="2779">
                <a:solidFill>
                  <a:srgbClr val="3C7504"/>
                </a:solidFill>
                <a:latin typeface="Akzidenz-Grotesk Bold"/>
                <a:ea typeface="Akzidenz-Grotesk Bold"/>
                <a:cs typeface="Akzidenz-Grotesk Bold"/>
                <a:sym typeface="Akzidenz-Grotesk Bold"/>
              </a:rPr>
              <a:t>Cultural and Gender Expectations</a:t>
            </a:r>
          </a:p>
        </p:txBody>
      </p:sp>
      <p:sp>
        <p:nvSpPr>
          <p:cNvPr name="TextBox 8" id="8"/>
          <p:cNvSpPr txBox="true"/>
          <p:nvPr/>
        </p:nvSpPr>
        <p:spPr>
          <a:xfrm rot="0">
            <a:off x="1160022" y="6281101"/>
            <a:ext cx="15271286" cy="1129372"/>
          </a:xfrm>
          <a:prstGeom prst="rect">
            <a:avLst/>
          </a:prstGeom>
        </p:spPr>
        <p:txBody>
          <a:bodyPr anchor="t" rtlCol="false" tIns="0" lIns="0" bIns="0" rIns="0">
            <a:spAutoFit/>
          </a:bodyPr>
          <a:lstStyle/>
          <a:p>
            <a:pPr algn="ctr">
              <a:lnSpc>
                <a:spcPts val="2838"/>
              </a:lnSpc>
            </a:pPr>
            <a:r>
              <a:rPr lang="en-US" sz="2838">
                <a:solidFill>
                  <a:srgbClr val="000000"/>
                </a:solidFill>
                <a:latin typeface="Akzidenz-Grotesk"/>
                <a:ea typeface="Akzidenz-Grotesk"/>
                <a:cs typeface="Akzidenz-Grotesk"/>
                <a:sym typeface="Akzidenz-Grotesk"/>
              </a:rPr>
              <a:t>"As far as they tell me, they're very proud of me, but they're always telling me not to do it because, as a woman, it's going to be very difficult for me to do that and take care of the house." (301- Robert McAllen)</a:t>
            </a:r>
          </a:p>
        </p:txBody>
      </p:sp>
      <p:sp>
        <p:nvSpPr>
          <p:cNvPr name="TextBox 9" id="9"/>
          <p:cNvSpPr txBox="true"/>
          <p:nvPr/>
        </p:nvSpPr>
        <p:spPr>
          <a:xfrm rot="0">
            <a:off x="1160022" y="8362919"/>
            <a:ext cx="15441250" cy="1137408"/>
          </a:xfrm>
          <a:prstGeom prst="rect">
            <a:avLst/>
          </a:prstGeom>
        </p:spPr>
        <p:txBody>
          <a:bodyPr anchor="t" rtlCol="false" tIns="0" lIns="0" bIns="0" rIns="0">
            <a:spAutoFit/>
          </a:bodyPr>
          <a:lstStyle/>
          <a:p>
            <a:pPr algn="ctr">
              <a:lnSpc>
                <a:spcPts val="2779"/>
              </a:lnSpc>
            </a:pPr>
            <a:r>
              <a:rPr lang="en-US" sz="2779">
                <a:solidFill>
                  <a:srgbClr val="000000"/>
                </a:solidFill>
                <a:latin typeface="Akzidenz-Grotesk"/>
                <a:ea typeface="Akzidenz-Grotesk"/>
                <a:cs typeface="Akzidenz-Grotesk"/>
                <a:sym typeface="Akzidenz-Grotesk"/>
              </a:rPr>
              <a:t>"My uncle, actually, he's an engineer. And that kind of inspired me, because I think he's the only one that went to college on my mom's side of the family. So that really inspired me to pursue a degree in STEM."​ (104- Finn)</a:t>
            </a:r>
          </a:p>
        </p:txBody>
      </p:sp>
      <p:sp>
        <p:nvSpPr>
          <p:cNvPr name="TextBox 10" id="10"/>
          <p:cNvSpPr txBox="true"/>
          <p:nvPr/>
        </p:nvSpPr>
        <p:spPr>
          <a:xfrm rot="0">
            <a:off x="2484349" y="7800998"/>
            <a:ext cx="13319302" cy="529467"/>
          </a:xfrm>
          <a:prstGeom prst="rect">
            <a:avLst/>
          </a:prstGeom>
        </p:spPr>
        <p:txBody>
          <a:bodyPr anchor="t" rtlCol="false" tIns="0" lIns="0" bIns="0" rIns="0">
            <a:spAutoFit/>
          </a:bodyPr>
          <a:lstStyle/>
          <a:p>
            <a:pPr algn="ctr">
              <a:lnSpc>
                <a:spcPts val="3891"/>
              </a:lnSpc>
              <a:spcBef>
                <a:spcPct val="0"/>
              </a:spcBef>
            </a:pPr>
            <a:r>
              <a:rPr lang="en-US" b="true" sz="2779">
                <a:solidFill>
                  <a:srgbClr val="3C7504"/>
                </a:solidFill>
                <a:latin typeface="Akzidenz-Grotesk Bold"/>
                <a:ea typeface="Akzidenz-Grotesk Bold"/>
                <a:cs typeface="Akzidenz-Grotesk Bold"/>
                <a:sym typeface="Akzidenz-Grotesk Bold"/>
              </a:rPr>
              <a:t>Role Models and Family Influence on STEM Motivation</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FAF7F2"/>
        </a:solidFill>
      </p:bgPr>
    </p:bg>
    <p:spTree>
      <p:nvGrpSpPr>
        <p:cNvPr id="1" name=""/>
        <p:cNvGrpSpPr/>
        <p:nvPr/>
      </p:nvGrpSpPr>
      <p:grpSpPr>
        <a:xfrm>
          <a:off x="0" y="0"/>
          <a:ext cx="0" cy="0"/>
          <a:chOff x="0" y="0"/>
          <a:chExt cx="0" cy="0"/>
        </a:xfrm>
      </p:grpSpPr>
      <p:sp>
        <p:nvSpPr>
          <p:cNvPr name="TextBox 2" id="2"/>
          <p:cNvSpPr txBox="true"/>
          <p:nvPr/>
        </p:nvSpPr>
        <p:spPr>
          <a:xfrm rot="0">
            <a:off x="1733327" y="528002"/>
            <a:ext cx="14821346" cy="896620"/>
          </a:xfrm>
          <a:prstGeom prst="rect">
            <a:avLst/>
          </a:prstGeom>
        </p:spPr>
        <p:txBody>
          <a:bodyPr anchor="t" rtlCol="false" tIns="0" lIns="0" bIns="0" rIns="0">
            <a:spAutoFit/>
          </a:bodyPr>
          <a:lstStyle/>
          <a:p>
            <a:pPr algn="ctr">
              <a:lnSpc>
                <a:spcPts val="7279"/>
              </a:lnSpc>
            </a:pPr>
            <a:r>
              <a:rPr lang="en-US" sz="5199">
                <a:solidFill>
                  <a:srgbClr val="000000"/>
                </a:solidFill>
                <a:latin typeface="Benne"/>
                <a:ea typeface="Benne"/>
                <a:cs typeface="Benne"/>
                <a:sym typeface="Benne"/>
              </a:rPr>
              <a:t>Ancestry &amp; Background (Motivation and Family Sacrifice)</a:t>
            </a:r>
          </a:p>
        </p:txBody>
      </p:sp>
      <p:sp>
        <p:nvSpPr>
          <p:cNvPr name="TextBox 3" id="3"/>
          <p:cNvSpPr txBox="true"/>
          <p:nvPr/>
        </p:nvSpPr>
        <p:spPr>
          <a:xfrm rot="0">
            <a:off x="1114231" y="1777608"/>
            <a:ext cx="16145069" cy="7480692"/>
          </a:xfrm>
          <a:prstGeom prst="rect">
            <a:avLst/>
          </a:prstGeom>
        </p:spPr>
        <p:txBody>
          <a:bodyPr anchor="t" rtlCol="false" tIns="0" lIns="0" bIns="0" rIns="0">
            <a:spAutoFit/>
          </a:bodyPr>
          <a:lstStyle/>
          <a:p>
            <a:pPr algn="l">
              <a:lnSpc>
                <a:spcPts val="3498"/>
              </a:lnSpc>
            </a:pPr>
            <a:r>
              <a:rPr lang="en-US" sz="2940">
                <a:solidFill>
                  <a:srgbClr val="000000"/>
                </a:solidFill>
                <a:latin typeface="Akzidenz-Grotesk"/>
                <a:ea typeface="Akzidenz-Grotesk"/>
                <a:cs typeface="Akzidenz-Grotesk"/>
                <a:sym typeface="Akzidenz-Grotesk"/>
              </a:rPr>
              <a:t>IMPLICATIONS:</a:t>
            </a:r>
          </a:p>
          <a:p>
            <a:pPr algn="l">
              <a:lnSpc>
                <a:spcPts val="3498"/>
              </a:lnSpc>
            </a:pPr>
          </a:p>
          <a:p>
            <a:pPr algn="l">
              <a:lnSpc>
                <a:spcPts val="3498"/>
              </a:lnSpc>
            </a:pPr>
            <a:r>
              <a:rPr lang="en-US" b="true" sz="2940">
                <a:solidFill>
                  <a:srgbClr val="3C7504"/>
                </a:solidFill>
                <a:latin typeface="Akzidenz-Grotesk Bold"/>
                <a:ea typeface="Akzidenz-Grotesk Bold"/>
                <a:cs typeface="Akzidenz-Grotesk Bold"/>
                <a:sym typeface="Akzidenz-Grotesk Bold"/>
              </a:rPr>
              <a:t>First-Generation Support Services</a:t>
            </a:r>
          </a:p>
          <a:p>
            <a:pPr algn="l">
              <a:lnSpc>
                <a:spcPts val="3498"/>
              </a:lnSpc>
            </a:pPr>
            <a:r>
              <a:rPr lang="en-US" sz="2940">
                <a:solidFill>
                  <a:srgbClr val="000000"/>
                </a:solidFill>
                <a:latin typeface="Akzidenz-Grotesk"/>
                <a:ea typeface="Akzidenz-Grotesk"/>
                <a:cs typeface="Akzidenz-Grotesk"/>
                <a:sym typeface="Akzidenz-Grotesk"/>
              </a:rPr>
              <a:t>Seek out support services that help with academic expectations and career planning—your college likely has programs designed for first-generation students.</a:t>
            </a:r>
          </a:p>
          <a:p>
            <a:pPr algn="l">
              <a:lnSpc>
                <a:spcPts val="3498"/>
              </a:lnSpc>
            </a:pPr>
            <a:r>
              <a:rPr lang="en-US" b="true" sz="2940">
                <a:solidFill>
                  <a:srgbClr val="3C7504"/>
                </a:solidFill>
                <a:latin typeface="Akzidenz-Grotesk Bold"/>
                <a:ea typeface="Akzidenz-Grotesk Bold"/>
                <a:cs typeface="Akzidenz-Grotesk Bold"/>
                <a:sym typeface="Akzidenz-Grotesk Bold"/>
              </a:rPr>
              <a:t>Financial Aid Awareness &amp; Assistance</a:t>
            </a:r>
          </a:p>
          <a:p>
            <a:pPr algn="l">
              <a:lnSpc>
                <a:spcPts val="3498"/>
              </a:lnSpc>
            </a:pPr>
            <a:r>
              <a:rPr lang="en-US" sz="2940">
                <a:solidFill>
                  <a:srgbClr val="000000"/>
                </a:solidFill>
                <a:latin typeface="Akzidenz-Grotesk"/>
                <a:ea typeface="Akzidenz-Grotesk"/>
                <a:cs typeface="Akzidenz-Grotesk"/>
                <a:sym typeface="Akzidenz-Grotesk"/>
              </a:rPr>
              <a:t>Don’t miss out on financial aid! Attend workshops, talk to financial aid advisors, and explore scholarship opportunities to maximize your funding.</a:t>
            </a:r>
          </a:p>
          <a:p>
            <a:pPr algn="l">
              <a:lnSpc>
                <a:spcPts val="3498"/>
              </a:lnSpc>
            </a:pPr>
            <a:r>
              <a:rPr lang="en-US" b="true" sz="2940">
                <a:solidFill>
                  <a:srgbClr val="3C7504"/>
                </a:solidFill>
                <a:latin typeface="Akzidenz-Grotesk Bold"/>
                <a:ea typeface="Akzidenz-Grotesk Bold"/>
                <a:cs typeface="Akzidenz-Grotesk Bold"/>
                <a:sym typeface="Akzidenz-Grotesk Bold"/>
              </a:rPr>
              <a:t>Culturally Inclusive Career Counseling</a:t>
            </a:r>
          </a:p>
          <a:p>
            <a:pPr algn="l">
              <a:lnSpc>
                <a:spcPts val="3498"/>
              </a:lnSpc>
            </a:pPr>
            <a:r>
              <a:rPr lang="en-US" sz="2940">
                <a:solidFill>
                  <a:srgbClr val="000000"/>
                </a:solidFill>
                <a:latin typeface="Akzidenz-Grotesk"/>
                <a:ea typeface="Akzidenz-Grotesk"/>
                <a:cs typeface="Akzidenz-Grotesk"/>
                <a:sym typeface="Akzidenz-Grotesk"/>
              </a:rPr>
              <a:t>Connect with career advisors who understand your background and can help you navigate family expectations and career paths, especially in fields requiring advanced degrees.</a:t>
            </a:r>
          </a:p>
          <a:p>
            <a:pPr algn="l">
              <a:lnSpc>
                <a:spcPts val="3498"/>
              </a:lnSpc>
            </a:pPr>
            <a:r>
              <a:rPr lang="en-US" b="true" sz="2940">
                <a:solidFill>
                  <a:srgbClr val="3C7504"/>
                </a:solidFill>
                <a:latin typeface="Akzidenz-Grotesk Bold"/>
                <a:ea typeface="Akzidenz-Grotesk Bold"/>
                <a:cs typeface="Akzidenz-Grotesk Bold"/>
                <a:sym typeface="Akzidenz-Grotesk Bold"/>
              </a:rPr>
              <a:t>Gender-Specific Support in STEM</a:t>
            </a:r>
          </a:p>
          <a:p>
            <a:pPr algn="l">
              <a:lnSpc>
                <a:spcPts val="3498"/>
              </a:lnSpc>
            </a:pPr>
            <a:r>
              <a:rPr lang="en-US" sz="2940">
                <a:solidFill>
                  <a:srgbClr val="000000"/>
                </a:solidFill>
                <a:latin typeface="Akzidenz-Grotesk"/>
                <a:ea typeface="Akzidenz-Grotesk"/>
                <a:cs typeface="Akzidenz-Grotesk"/>
                <a:sym typeface="Akzidenz-Grotesk"/>
              </a:rPr>
              <a:t>Get involved in mentorship programs and support networks that empower women in STEM and address challenges like gender bias and representation.</a:t>
            </a:r>
          </a:p>
          <a:p>
            <a:pPr algn="l">
              <a:lnSpc>
                <a:spcPts val="3498"/>
              </a:lnSpc>
            </a:pPr>
            <a:r>
              <a:rPr lang="en-US" b="true" sz="2940">
                <a:solidFill>
                  <a:srgbClr val="3C7504"/>
                </a:solidFill>
                <a:latin typeface="Akzidenz-Grotesk Bold"/>
                <a:ea typeface="Akzidenz-Grotesk Bold"/>
                <a:cs typeface="Akzidenz-Grotesk Bold"/>
                <a:sym typeface="Akzidenz-Grotesk Bold"/>
              </a:rPr>
              <a:t>Leveraging Family Influence for STEM Motivation</a:t>
            </a:r>
          </a:p>
          <a:p>
            <a:pPr algn="l">
              <a:lnSpc>
                <a:spcPts val="3498"/>
              </a:lnSpc>
            </a:pPr>
            <a:r>
              <a:rPr lang="en-US" sz="2940">
                <a:solidFill>
                  <a:srgbClr val="000000"/>
                </a:solidFill>
                <a:latin typeface="Akzidenz-Grotesk"/>
                <a:ea typeface="Akzidenz-Grotesk"/>
                <a:cs typeface="Akzidenz-Grotesk"/>
                <a:sym typeface="Akzidenz-Grotesk"/>
              </a:rPr>
              <a:t>Share your STEM goals with your family and seek mentors from similar backgrounds who can reinforce the value of your career path.</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FAF7F2"/>
        </a:solidFill>
      </p:bgPr>
    </p:bg>
    <p:spTree>
      <p:nvGrpSpPr>
        <p:cNvPr id="1" name=""/>
        <p:cNvGrpSpPr/>
        <p:nvPr/>
      </p:nvGrpSpPr>
      <p:grpSpPr>
        <a:xfrm>
          <a:off x="0" y="0"/>
          <a:ext cx="0" cy="0"/>
          <a:chOff x="0" y="0"/>
          <a:chExt cx="0" cy="0"/>
        </a:xfrm>
      </p:grpSpPr>
      <p:sp>
        <p:nvSpPr>
          <p:cNvPr name="TextBox 2" id="2"/>
          <p:cNvSpPr txBox="true"/>
          <p:nvPr/>
        </p:nvSpPr>
        <p:spPr>
          <a:xfrm rot="0">
            <a:off x="1190601" y="923925"/>
            <a:ext cx="15982157" cy="896620"/>
          </a:xfrm>
          <a:prstGeom prst="rect">
            <a:avLst/>
          </a:prstGeom>
        </p:spPr>
        <p:txBody>
          <a:bodyPr anchor="t" rtlCol="false" tIns="0" lIns="0" bIns="0" rIns="0">
            <a:spAutoFit/>
          </a:bodyPr>
          <a:lstStyle/>
          <a:p>
            <a:pPr algn="ctr">
              <a:lnSpc>
                <a:spcPts val="7279"/>
              </a:lnSpc>
            </a:pPr>
            <a:r>
              <a:rPr lang="en-US" sz="5199">
                <a:solidFill>
                  <a:srgbClr val="000000"/>
                </a:solidFill>
                <a:latin typeface="Benne"/>
                <a:ea typeface="Benne"/>
                <a:cs typeface="Benne"/>
                <a:sym typeface="Benne"/>
              </a:rPr>
              <a:t>Influence of Family and Social Environment on Career Choices</a:t>
            </a:r>
          </a:p>
        </p:txBody>
      </p:sp>
      <p:sp>
        <p:nvSpPr>
          <p:cNvPr name="TextBox 3" id="3"/>
          <p:cNvSpPr txBox="true"/>
          <p:nvPr/>
        </p:nvSpPr>
        <p:spPr>
          <a:xfrm rot="0">
            <a:off x="15054544" y="5385194"/>
            <a:ext cx="73291" cy="1098923"/>
          </a:xfrm>
          <a:prstGeom prst="rect">
            <a:avLst/>
          </a:prstGeom>
        </p:spPr>
        <p:txBody>
          <a:bodyPr anchor="t" rtlCol="false" tIns="0" lIns="0" bIns="0" rIns="0">
            <a:spAutoFit/>
          </a:bodyPr>
          <a:lstStyle/>
          <a:p>
            <a:pPr algn="ctr">
              <a:lnSpc>
                <a:spcPts val="8001"/>
              </a:lnSpc>
              <a:spcBef>
                <a:spcPct val="0"/>
              </a:spcBef>
            </a:pPr>
          </a:p>
        </p:txBody>
      </p:sp>
      <p:grpSp>
        <p:nvGrpSpPr>
          <p:cNvPr name="Group 4" id="4"/>
          <p:cNvGrpSpPr/>
          <p:nvPr/>
        </p:nvGrpSpPr>
        <p:grpSpPr>
          <a:xfrm rot="0">
            <a:off x="1340610" y="2193161"/>
            <a:ext cx="15606780" cy="1444628"/>
            <a:chOff x="0" y="0"/>
            <a:chExt cx="20809041" cy="1926171"/>
          </a:xfrm>
        </p:grpSpPr>
        <p:sp>
          <p:nvSpPr>
            <p:cNvPr name="TextBox 5" id="5"/>
            <p:cNvSpPr txBox="true"/>
            <p:nvPr/>
          </p:nvSpPr>
          <p:spPr>
            <a:xfrm rot="0">
              <a:off x="0" y="-142875"/>
              <a:ext cx="20809041" cy="892616"/>
            </a:xfrm>
            <a:prstGeom prst="rect">
              <a:avLst/>
            </a:prstGeom>
          </p:spPr>
          <p:txBody>
            <a:bodyPr anchor="t" rtlCol="false" tIns="0" lIns="0" bIns="0" rIns="0">
              <a:spAutoFit/>
            </a:bodyPr>
            <a:lstStyle/>
            <a:p>
              <a:pPr algn="ctr">
                <a:lnSpc>
                  <a:spcPts val="5231"/>
                </a:lnSpc>
              </a:pPr>
              <a:r>
                <a:rPr lang="en-US" sz="3736" b="true">
                  <a:solidFill>
                    <a:srgbClr val="FF5757"/>
                  </a:solidFill>
                  <a:latin typeface="Akzidenz-Grotesk Bold"/>
                  <a:ea typeface="Akzidenz-Grotesk Bold"/>
                  <a:cs typeface="Akzidenz-Grotesk Bold"/>
                  <a:sym typeface="Akzidenz-Grotesk Bold"/>
                </a:rPr>
                <a:t>Exposure to STEM Through Family Members</a:t>
              </a:r>
            </a:p>
          </p:txBody>
        </p:sp>
        <p:sp>
          <p:nvSpPr>
            <p:cNvPr name="TextBox 6" id="6"/>
            <p:cNvSpPr txBox="true"/>
            <p:nvPr/>
          </p:nvSpPr>
          <p:spPr>
            <a:xfrm rot="0">
              <a:off x="599330" y="768791"/>
              <a:ext cx="19499100" cy="1157379"/>
            </a:xfrm>
            <a:prstGeom prst="rect">
              <a:avLst/>
            </a:prstGeom>
          </p:spPr>
          <p:txBody>
            <a:bodyPr anchor="t" rtlCol="false" tIns="0" lIns="0" bIns="0" rIns="0">
              <a:spAutoFit/>
            </a:bodyPr>
            <a:lstStyle/>
            <a:p>
              <a:pPr algn="ctr">
                <a:lnSpc>
                  <a:spcPts val="3409"/>
                </a:lnSpc>
                <a:spcBef>
                  <a:spcPct val="0"/>
                </a:spcBef>
              </a:pPr>
              <a:r>
                <a:rPr lang="en-US" sz="2435">
                  <a:solidFill>
                    <a:srgbClr val="000000"/>
                  </a:solidFill>
                  <a:latin typeface="Akzidenz-Grotesk"/>
                  <a:ea typeface="Akzidenz-Grotesk"/>
                  <a:cs typeface="Akzidenz-Grotesk"/>
                  <a:sym typeface="Akzidenz-Grotesk"/>
                </a:rPr>
                <a:t>"My uncle, actually, he's an engineer. And that kind of inspired me, because I think he's the only one that went to college on my mom's side of the family. So that really inspired me to pursue a degree in STEM."​ (104- Finn)</a:t>
              </a:r>
            </a:p>
          </p:txBody>
        </p:sp>
      </p:grpSp>
      <p:grpSp>
        <p:nvGrpSpPr>
          <p:cNvPr name="Group 7" id="7"/>
          <p:cNvGrpSpPr/>
          <p:nvPr/>
        </p:nvGrpSpPr>
        <p:grpSpPr>
          <a:xfrm rot="0">
            <a:off x="1190601" y="4369815"/>
            <a:ext cx="16512150" cy="1382275"/>
            <a:chOff x="0" y="0"/>
            <a:chExt cx="22016199" cy="1843034"/>
          </a:xfrm>
        </p:grpSpPr>
        <p:sp>
          <p:nvSpPr>
            <p:cNvPr name="TextBox 8" id="8"/>
            <p:cNvSpPr txBox="true"/>
            <p:nvPr/>
          </p:nvSpPr>
          <p:spPr>
            <a:xfrm rot="0">
              <a:off x="1097228" y="-142875"/>
              <a:ext cx="18894253" cy="893396"/>
            </a:xfrm>
            <a:prstGeom prst="rect">
              <a:avLst/>
            </a:prstGeom>
          </p:spPr>
          <p:txBody>
            <a:bodyPr anchor="t" rtlCol="false" tIns="0" lIns="0" bIns="0" rIns="0">
              <a:spAutoFit/>
            </a:bodyPr>
            <a:lstStyle/>
            <a:p>
              <a:pPr algn="ctr">
                <a:lnSpc>
                  <a:spcPts val="5199"/>
                </a:lnSpc>
                <a:spcBef>
                  <a:spcPct val="0"/>
                </a:spcBef>
              </a:pPr>
              <a:r>
                <a:rPr lang="en-US" b="true" sz="3713">
                  <a:solidFill>
                    <a:srgbClr val="FF5757"/>
                  </a:solidFill>
                  <a:latin typeface="Akzidenz-Grotesk Bold"/>
                  <a:ea typeface="Akzidenz-Grotesk Bold"/>
                  <a:cs typeface="Akzidenz-Grotesk Bold"/>
                  <a:sym typeface="Akzidenz-Grotesk Bold"/>
                </a:rPr>
                <a:t>Peer Influence and Support Networks</a:t>
              </a:r>
            </a:p>
          </p:txBody>
        </p:sp>
        <p:sp>
          <p:nvSpPr>
            <p:cNvPr name="TextBox 9" id="9"/>
            <p:cNvSpPr txBox="true"/>
            <p:nvPr/>
          </p:nvSpPr>
          <p:spPr>
            <a:xfrm rot="0">
              <a:off x="0" y="633518"/>
              <a:ext cx="22016199" cy="1209516"/>
            </a:xfrm>
            <a:prstGeom prst="rect">
              <a:avLst/>
            </a:prstGeom>
          </p:spPr>
          <p:txBody>
            <a:bodyPr anchor="t" rtlCol="false" tIns="0" lIns="0" bIns="0" rIns="0">
              <a:spAutoFit/>
            </a:bodyPr>
            <a:lstStyle/>
            <a:p>
              <a:pPr algn="ctr">
                <a:lnSpc>
                  <a:spcPts val="3562"/>
                </a:lnSpc>
                <a:spcBef>
                  <a:spcPct val="0"/>
                </a:spcBef>
              </a:pPr>
              <a:r>
                <a:rPr lang="en-US" sz="2544">
                  <a:solidFill>
                    <a:srgbClr val="000000"/>
                  </a:solidFill>
                  <a:latin typeface="Akzidenz-Grotesk"/>
                  <a:ea typeface="Akzidenz-Grotesk"/>
                  <a:cs typeface="Akzidenz-Grotesk"/>
                  <a:sym typeface="Akzidenz-Grotesk"/>
                </a:rPr>
                <a:t>"The people I surround myself with. A lot of them are STEM-oriented... we have similar interests, and when other like-minded individuals are working towards it, it makes you want to work towards it as well." (300- April)</a:t>
              </a:r>
            </a:p>
          </p:txBody>
        </p:sp>
      </p:grpSp>
      <p:grpSp>
        <p:nvGrpSpPr>
          <p:cNvPr name="Group 10" id="10"/>
          <p:cNvGrpSpPr/>
          <p:nvPr/>
        </p:nvGrpSpPr>
        <p:grpSpPr>
          <a:xfrm rot="0">
            <a:off x="1241766" y="6484117"/>
            <a:ext cx="15804468" cy="1636005"/>
            <a:chOff x="0" y="0"/>
            <a:chExt cx="21072624" cy="2181339"/>
          </a:xfrm>
        </p:grpSpPr>
        <p:sp>
          <p:nvSpPr>
            <p:cNvPr name="TextBox 11" id="11"/>
            <p:cNvSpPr txBox="true"/>
            <p:nvPr/>
          </p:nvSpPr>
          <p:spPr>
            <a:xfrm rot="0">
              <a:off x="0" y="-152400"/>
              <a:ext cx="21072624" cy="946910"/>
            </a:xfrm>
            <a:prstGeom prst="rect">
              <a:avLst/>
            </a:prstGeom>
          </p:spPr>
          <p:txBody>
            <a:bodyPr anchor="t" rtlCol="false" tIns="0" lIns="0" bIns="0" rIns="0">
              <a:spAutoFit/>
            </a:bodyPr>
            <a:lstStyle/>
            <a:p>
              <a:pPr algn="ctr">
                <a:lnSpc>
                  <a:spcPts val="5481"/>
                </a:lnSpc>
                <a:spcBef>
                  <a:spcPct val="0"/>
                </a:spcBef>
              </a:pPr>
              <a:r>
                <a:rPr lang="en-US" b="true" sz="3915">
                  <a:solidFill>
                    <a:srgbClr val="FF5757"/>
                  </a:solidFill>
                  <a:latin typeface="Akzidenz-Grotesk Bold"/>
                  <a:ea typeface="Akzidenz-Grotesk Bold"/>
                  <a:cs typeface="Akzidenz-Grotesk Bold"/>
                  <a:sym typeface="Akzidenz-Grotesk Bold"/>
                </a:rPr>
                <a:t>Role of Professors, Advisors, and Mentors</a:t>
              </a:r>
            </a:p>
          </p:txBody>
        </p:sp>
        <p:sp>
          <p:nvSpPr>
            <p:cNvPr name="TextBox 12" id="12"/>
            <p:cNvSpPr txBox="true"/>
            <p:nvPr/>
          </p:nvSpPr>
          <p:spPr>
            <a:xfrm rot="0">
              <a:off x="472513" y="798097"/>
              <a:ext cx="20127598" cy="1383242"/>
            </a:xfrm>
            <a:prstGeom prst="rect">
              <a:avLst/>
            </a:prstGeom>
          </p:spPr>
          <p:txBody>
            <a:bodyPr anchor="t" rtlCol="false" tIns="0" lIns="0" bIns="0" rIns="0">
              <a:spAutoFit/>
            </a:bodyPr>
            <a:lstStyle/>
            <a:p>
              <a:pPr algn="ctr">
                <a:lnSpc>
                  <a:spcPts val="4092"/>
                </a:lnSpc>
                <a:spcBef>
                  <a:spcPct val="0"/>
                </a:spcBef>
              </a:pPr>
              <a:r>
                <a:rPr lang="en-US" sz="2923">
                  <a:solidFill>
                    <a:srgbClr val="000000"/>
                  </a:solidFill>
                  <a:latin typeface="Akzidenz-Grotesk"/>
                  <a:ea typeface="Akzidenz-Grotesk"/>
                  <a:cs typeface="Akzidenz-Grotesk"/>
                  <a:sym typeface="Akzidenz-Grotesk"/>
                </a:rPr>
                <a:t>"Some professors go out of their way to make sure you understand the material. My organic chemistry professor, in particular, was a huge help. I went to every office hour." (304- Meredith)</a:t>
              </a:r>
            </a:p>
          </p:txBody>
        </p:sp>
      </p:grpSp>
    </p:spTree>
  </p:cSld>
  <p:clrMapOvr>
    <a:masterClrMapping/>
  </p:clrMapOvr>
</p:sld>
</file>

<file path=ppt/slides/slide16.xml><?xml version="1.0" encoding="utf-8"?>
<p:sld xmlns:p="http://schemas.openxmlformats.org/presentationml/2006/main" xmlns:a="http://schemas.openxmlformats.org/drawingml/2006/main">
  <p:cSld>
    <p:bg>
      <p:bgPr>
        <a:solidFill>
          <a:srgbClr val="FAF7F2"/>
        </a:solidFill>
      </p:bgPr>
    </p:bg>
    <p:spTree>
      <p:nvGrpSpPr>
        <p:cNvPr id="1" name=""/>
        <p:cNvGrpSpPr/>
        <p:nvPr/>
      </p:nvGrpSpPr>
      <p:grpSpPr>
        <a:xfrm>
          <a:off x="0" y="0"/>
          <a:ext cx="0" cy="0"/>
          <a:chOff x="0" y="0"/>
          <a:chExt cx="0" cy="0"/>
        </a:xfrm>
      </p:grpSpPr>
      <p:sp>
        <p:nvSpPr>
          <p:cNvPr name="TextBox 2" id="2"/>
          <p:cNvSpPr txBox="true"/>
          <p:nvPr/>
        </p:nvSpPr>
        <p:spPr>
          <a:xfrm rot="0">
            <a:off x="1028700" y="923925"/>
            <a:ext cx="15982157" cy="896620"/>
          </a:xfrm>
          <a:prstGeom prst="rect">
            <a:avLst/>
          </a:prstGeom>
        </p:spPr>
        <p:txBody>
          <a:bodyPr anchor="t" rtlCol="false" tIns="0" lIns="0" bIns="0" rIns="0">
            <a:spAutoFit/>
          </a:bodyPr>
          <a:lstStyle/>
          <a:p>
            <a:pPr algn="ctr">
              <a:lnSpc>
                <a:spcPts val="7279"/>
              </a:lnSpc>
            </a:pPr>
            <a:r>
              <a:rPr lang="en-US" sz="5199">
                <a:solidFill>
                  <a:srgbClr val="000000"/>
                </a:solidFill>
                <a:latin typeface="Benne"/>
                <a:ea typeface="Benne"/>
                <a:cs typeface="Benne"/>
                <a:sym typeface="Benne"/>
              </a:rPr>
              <a:t>Influence of Family and Social Environment on Career Choices</a:t>
            </a:r>
          </a:p>
        </p:txBody>
      </p:sp>
      <p:sp>
        <p:nvSpPr>
          <p:cNvPr name="TextBox 3" id="3"/>
          <p:cNvSpPr txBox="true"/>
          <p:nvPr/>
        </p:nvSpPr>
        <p:spPr>
          <a:xfrm rot="0">
            <a:off x="7651858" y="5068815"/>
            <a:ext cx="9525" cy="1001395"/>
          </a:xfrm>
          <a:prstGeom prst="rect">
            <a:avLst/>
          </a:prstGeom>
        </p:spPr>
        <p:txBody>
          <a:bodyPr anchor="t" rtlCol="false" tIns="0" lIns="0" bIns="0" rIns="0">
            <a:spAutoFit/>
          </a:bodyPr>
          <a:lstStyle/>
          <a:p>
            <a:pPr algn="ctr">
              <a:lnSpc>
                <a:spcPts val="7279"/>
              </a:lnSpc>
              <a:spcBef>
                <a:spcPct val="0"/>
              </a:spcBef>
            </a:pPr>
          </a:p>
        </p:txBody>
      </p:sp>
      <p:sp>
        <p:nvSpPr>
          <p:cNvPr name="TextBox 4" id="4"/>
          <p:cNvSpPr txBox="true"/>
          <p:nvPr/>
        </p:nvSpPr>
        <p:spPr>
          <a:xfrm rot="0">
            <a:off x="1028700" y="2541072"/>
            <a:ext cx="15892056" cy="5090556"/>
          </a:xfrm>
          <a:prstGeom prst="rect">
            <a:avLst/>
          </a:prstGeom>
        </p:spPr>
        <p:txBody>
          <a:bodyPr anchor="t" rtlCol="false" tIns="0" lIns="0" bIns="0" rIns="0">
            <a:spAutoFit/>
          </a:bodyPr>
          <a:lstStyle/>
          <a:p>
            <a:pPr algn="l">
              <a:lnSpc>
                <a:spcPts val="4493"/>
              </a:lnSpc>
              <a:spcBef>
                <a:spcPct val="0"/>
              </a:spcBef>
            </a:pPr>
            <a:r>
              <a:rPr lang="en-US" sz="3209">
                <a:solidFill>
                  <a:srgbClr val="000000"/>
                </a:solidFill>
                <a:latin typeface="Akzidenz-Grotesk"/>
                <a:ea typeface="Akzidenz-Grotesk"/>
                <a:cs typeface="Akzidenz-Grotesk"/>
                <a:sym typeface="Akzidenz-Grotesk"/>
              </a:rPr>
              <a:t>IMPLICATIONS:</a:t>
            </a:r>
          </a:p>
          <a:p>
            <a:pPr algn="l">
              <a:lnSpc>
                <a:spcPts val="4493"/>
              </a:lnSpc>
              <a:spcBef>
                <a:spcPct val="0"/>
              </a:spcBef>
            </a:pPr>
          </a:p>
          <a:p>
            <a:pPr algn="l">
              <a:lnSpc>
                <a:spcPts val="4493"/>
              </a:lnSpc>
              <a:spcBef>
                <a:spcPct val="0"/>
              </a:spcBef>
            </a:pPr>
            <a:r>
              <a:rPr lang="en-US" b="true" sz="3209">
                <a:solidFill>
                  <a:srgbClr val="FF5757"/>
                </a:solidFill>
                <a:latin typeface="Akzidenz-Grotesk Bold"/>
                <a:ea typeface="Akzidenz-Grotesk Bold"/>
                <a:cs typeface="Akzidenz-Grotesk Bold"/>
                <a:sym typeface="Akzidenz-Grotesk Bold"/>
              </a:rPr>
              <a:t>Enhancing Mentorship and Peer Networks</a:t>
            </a:r>
          </a:p>
          <a:p>
            <a:pPr algn="l">
              <a:lnSpc>
                <a:spcPts val="4493"/>
              </a:lnSpc>
              <a:spcBef>
                <a:spcPct val="0"/>
              </a:spcBef>
            </a:pPr>
            <a:r>
              <a:rPr lang="en-US" sz="3209">
                <a:solidFill>
                  <a:srgbClr val="000000"/>
                </a:solidFill>
                <a:latin typeface="Akzidenz-Grotesk"/>
                <a:ea typeface="Akzidenz-Grotesk"/>
                <a:cs typeface="Akzidenz-Grotesk"/>
                <a:sym typeface="Akzidenz-Grotesk"/>
              </a:rPr>
              <a:t>Connecting with professionals in STEM can help you stay engaged and motivated in your studies while strengthening your chances of success.</a:t>
            </a:r>
          </a:p>
          <a:p>
            <a:pPr algn="l">
              <a:lnSpc>
                <a:spcPts val="4493"/>
              </a:lnSpc>
              <a:spcBef>
                <a:spcPct val="0"/>
              </a:spcBef>
            </a:pPr>
            <a:r>
              <a:rPr lang="en-US" sz="3209">
                <a:solidFill>
                  <a:srgbClr val="000000"/>
                </a:solidFill>
                <a:latin typeface="Akzidenz-Grotesk"/>
                <a:ea typeface="Akzidenz-Grotesk"/>
                <a:cs typeface="Akzidenz-Grotesk"/>
                <a:sym typeface="Akzidenz-Grotesk"/>
              </a:rPr>
              <a:t>Peer-led study groups and mentorship initiatives should be expanded.</a:t>
            </a:r>
          </a:p>
          <a:p>
            <a:pPr algn="l">
              <a:lnSpc>
                <a:spcPts val="4493"/>
              </a:lnSpc>
              <a:spcBef>
                <a:spcPct val="0"/>
              </a:spcBef>
            </a:pPr>
            <a:r>
              <a:rPr lang="en-US" b="true" sz="3209">
                <a:solidFill>
                  <a:srgbClr val="FF5757"/>
                </a:solidFill>
                <a:latin typeface="Akzidenz-Grotesk Bold"/>
                <a:ea typeface="Akzidenz-Grotesk Bold"/>
                <a:cs typeface="Akzidenz-Grotesk Bold"/>
                <a:sym typeface="Akzidenz-Grotesk Bold"/>
              </a:rPr>
              <a:t>Faculty-Driven Support and Advising</a:t>
            </a:r>
          </a:p>
          <a:p>
            <a:pPr algn="l">
              <a:lnSpc>
                <a:spcPts val="4493"/>
              </a:lnSpc>
              <a:spcBef>
                <a:spcPct val="0"/>
              </a:spcBef>
            </a:pPr>
            <a:r>
              <a:rPr lang="en-US" sz="3209">
                <a:solidFill>
                  <a:srgbClr val="000000"/>
                </a:solidFill>
                <a:latin typeface="Akzidenz-Grotesk"/>
                <a:ea typeface="Akzidenz-Grotesk"/>
                <a:cs typeface="Akzidenz-Grotesk"/>
                <a:sym typeface="Akzidenz-Grotesk"/>
              </a:rPr>
              <a:t>Show up for yourself in every way! This includes going to professors and advisors to ensure you remain on track, especially for challenging STEM courses. </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FAF7F2"/>
        </a:solidFill>
      </p:bgPr>
    </p:bg>
    <p:spTree>
      <p:nvGrpSpPr>
        <p:cNvPr id="1" name=""/>
        <p:cNvGrpSpPr/>
        <p:nvPr/>
      </p:nvGrpSpPr>
      <p:grpSpPr>
        <a:xfrm>
          <a:off x="0" y="0"/>
          <a:ext cx="0" cy="0"/>
          <a:chOff x="0" y="0"/>
          <a:chExt cx="0" cy="0"/>
        </a:xfrm>
      </p:grpSpPr>
      <p:sp>
        <p:nvSpPr>
          <p:cNvPr name="TextBox 2" id="2"/>
          <p:cNvSpPr txBox="true"/>
          <p:nvPr/>
        </p:nvSpPr>
        <p:spPr>
          <a:xfrm rot="0">
            <a:off x="1266118" y="723312"/>
            <a:ext cx="15755764" cy="896620"/>
          </a:xfrm>
          <a:prstGeom prst="rect">
            <a:avLst/>
          </a:prstGeom>
        </p:spPr>
        <p:txBody>
          <a:bodyPr anchor="t" rtlCol="false" tIns="0" lIns="0" bIns="0" rIns="0">
            <a:spAutoFit/>
          </a:bodyPr>
          <a:lstStyle/>
          <a:p>
            <a:pPr algn="ctr">
              <a:lnSpc>
                <a:spcPts val="7279"/>
              </a:lnSpc>
              <a:spcBef>
                <a:spcPct val="0"/>
              </a:spcBef>
            </a:pPr>
            <a:r>
              <a:rPr lang="en-US" sz="5199">
                <a:solidFill>
                  <a:srgbClr val="000000"/>
                </a:solidFill>
                <a:latin typeface="Benne"/>
                <a:ea typeface="Benne"/>
                <a:cs typeface="Benne"/>
                <a:sym typeface="Benne"/>
              </a:rPr>
              <a:t>Challenges Time Management and Balancing Responsibilities </a:t>
            </a:r>
          </a:p>
        </p:txBody>
      </p:sp>
      <p:sp>
        <p:nvSpPr>
          <p:cNvPr name="TextBox 3" id="3"/>
          <p:cNvSpPr txBox="true"/>
          <p:nvPr/>
        </p:nvSpPr>
        <p:spPr>
          <a:xfrm rot="0">
            <a:off x="3252270" y="2134282"/>
            <a:ext cx="12408154" cy="546906"/>
          </a:xfrm>
          <a:prstGeom prst="rect">
            <a:avLst/>
          </a:prstGeom>
        </p:spPr>
        <p:txBody>
          <a:bodyPr anchor="t" rtlCol="false" tIns="0" lIns="0" bIns="0" rIns="0">
            <a:spAutoFit/>
          </a:bodyPr>
          <a:lstStyle/>
          <a:p>
            <a:pPr algn="ctr">
              <a:lnSpc>
                <a:spcPts val="3532"/>
              </a:lnSpc>
            </a:pPr>
            <a:r>
              <a:rPr lang="en-US" b="true" sz="3532">
                <a:solidFill>
                  <a:srgbClr val="8C52FF"/>
                </a:solidFill>
                <a:latin typeface="Akzidenz-Grotesk Bold"/>
                <a:ea typeface="Akzidenz-Grotesk Bold"/>
                <a:cs typeface="Akzidenz-Grotesk Bold"/>
                <a:sym typeface="Akzidenz-Grotesk Bold"/>
              </a:rPr>
              <a:t>Balancing Work, School, and Life is Overwhelming</a:t>
            </a:r>
          </a:p>
        </p:txBody>
      </p:sp>
      <p:sp>
        <p:nvSpPr>
          <p:cNvPr name="TextBox 4" id="4"/>
          <p:cNvSpPr txBox="true"/>
          <p:nvPr/>
        </p:nvSpPr>
        <p:spPr>
          <a:xfrm rot="0">
            <a:off x="2168828" y="2718992"/>
            <a:ext cx="14575037" cy="918591"/>
          </a:xfrm>
          <a:prstGeom prst="rect">
            <a:avLst/>
          </a:prstGeom>
        </p:spPr>
        <p:txBody>
          <a:bodyPr anchor="t" rtlCol="false" tIns="0" lIns="0" bIns="0" rIns="0">
            <a:spAutoFit/>
          </a:bodyPr>
          <a:lstStyle/>
          <a:p>
            <a:pPr algn="ctr">
              <a:lnSpc>
                <a:spcPts val="2301"/>
              </a:lnSpc>
            </a:pPr>
            <a:r>
              <a:rPr lang="en-US" sz="2301">
                <a:solidFill>
                  <a:srgbClr val="000000"/>
                </a:solidFill>
                <a:latin typeface="Akzidenz-Grotesk"/>
                <a:ea typeface="Akzidenz-Grotesk"/>
                <a:cs typeface="Akzidenz-Grotesk"/>
                <a:sym typeface="Akzidenz-Grotesk"/>
              </a:rPr>
              <a:t>"I was taking 18 credits, and I was working 2 jobs, and it was crazy. I was working at Staples, and then I was also tutoring, and it was just a lot... I would have class one day, and then I would leave and do my shift at Staples, and then... tutoring right after."</a:t>
            </a:r>
          </a:p>
        </p:txBody>
      </p:sp>
      <p:sp>
        <p:nvSpPr>
          <p:cNvPr name="TextBox 5" id="5"/>
          <p:cNvSpPr txBox="true"/>
          <p:nvPr/>
        </p:nvSpPr>
        <p:spPr>
          <a:xfrm rot="0">
            <a:off x="1808537" y="4026137"/>
            <a:ext cx="14739586" cy="679875"/>
          </a:xfrm>
          <a:prstGeom prst="rect">
            <a:avLst/>
          </a:prstGeom>
        </p:spPr>
        <p:txBody>
          <a:bodyPr anchor="t" rtlCol="false" tIns="0" lIns="0" bIns="0" rIns="0">
            <a:spAutoFit/>
          </a:bodyPr>
          <a:lstStyle/>
          <a:p>
            <a:pPr algn="ctr">
              <a:lnSpc>
                <a:spcPts val="4945"/>
              </a:lnSpc>
              <a:spcBef>
                <a:spcPct val="0"/>
              </a:spcBef>
            </a:pPr>
            <a:r>
              <a:rPr lang="en-US" b="true" sz="3532">
                <a:solidFill>
                  <a:srgbClr val="8C52FF"/>
                </a:solidFill>
                <a:latin typeface="Akzidenz-Grotesk Bold"/>
                <a:ea typeface="Akzidenz-Grotesk Bold"/>
                <a:cs typeface="Akzidenz-Grotesk Bold"/>
                <a:sym typeface="Akzidenz-Grotesk Bold"/>
              </a:rPr>
              <a:t>Impact of Jobs on Academic Performance</a:t>
            </a:r>
          </a:p>
        </p:txBody>
      </p:sp>
      <p:sp>
        <p:nvSpPr>
          <p:cNvPr name="TextBox 6" id="6"/>
          <p:cNvSpPr txBox="true"/>
          <p:nvPr/>
        </p:nvSpPr>
        <p:spPr>
          <a:xfrm rot="0">
            <a:off x="3504441" y="4747254"/>
            <a:ext cx="11347778" cy="635059"/>
          </a:xfrm>
          <a:prstGeom prst="rect">
            <a:avLst/>
          </a:prstGeom>
        </p:spPr>
        <p:txBody>
          <a:bodyPr anchor="t" rtlCol="false" tIns="0" lIns="0" bIns="0" rIns="0">
            <a:spAutoFit/>
          </a:bodyPr>
          <a:lstStyle/>
          <a:p>
            <a:pPr algn="ctr">
              <a:lnSpc>
                <a:spcPts val="2301"/>
              </a:lnSpc>
            </a:pPr>
            <a:r>
              <a:rPr lang="en-US" sz="2301">
                <a:solidFill>
                  <a:srgbClr val="000000"/>
                </a:solidFill>
                <a:latin typeface="Akzidenz-Grotesk"/>
                <a:ea typeface="Akzidenz-Grotesk"/>
                <a:cs typeface="Akzidenz-Grotesk"/>
                <a:sym typeface="Akzidenz-Grotesk"/>
              </a:rPr>
              <a:t>Both of [my jobs] take time, and one of them takes more brain energy than the other... but still, sometimes it takes a toll on your mind."</a:t>
            </a:r>
          </a:p>
        </p:txBody>
      </p:sp>
      <p:sp>
        <p:nvSpPr>
          <p:cNvPr name="TextBox 7" id="7"/>
          <p:cNvSpPr txBox="true"/>
          <p:nvPr/>
        </p:nvSpPr>
        <p:spPr>
          <a:xfrm rot="0">
            <a:off x="4232734" y="5627067"/>
            <a:ext cx="9891193" cy="679875"/>
          </a:xfrm>
          <a:prstGeom prst="rect">
            <a:avLst/>
          </a:prstGeom>
        </p:spPr>
        <p:txBody>
          <a:bodyPr anchor="t" rtlCol="false" tIns="0" lIns="0" bIns="0" rIns="0">
            <a:spAutoFit/>
          </a:bodyPr>
          <a:lstStyle/>
          <a:p>
            <a:pPr algn="ctr">
              <a:lnSpc>
                <a:spcPts val="4945"/>
              </a:lnSpc>
              <a:spcBef>
                <a:spcPct val="0"/>
              </a:spcBef>
            </a:pPr>
            <a:r>
              <a:rPr lang="en-US" b="true" sz="3532">
                <a:solidFill>
                  <a:srgbClr val="8C52FF"/>
                </a:solidFill>
                <a:latin typeface="Akzidenz-Grotesk Bold"/>
                <a:ea typeface="Akzidenz-Grotesk Bold"/>
                <a:cs typeface="Akzidenz-Grotesk Bold"/>
                <a:sym typeface="Akzidenz-Grotesk Bold"/>
              </a:rPr>
              <a:t>Burnout and Procrastination</a:t>
            </a:r>
          </a:p>
        </p:txBody>
      </p:sp>
      <p:sp>
        <p:nvSpPr>
          <p:cNvPr name="TextBox 8" id="8"/>
          <p:cNvSpPr txBox="true"/>
          <p:nvPr/>
        </p:nvSpPr>
        <p:spPr>
          <a:xfrm rot="0">
            <a:off x="1490664" y="6348184"/>
            <a:ext cx="15375333" cy="635059"/>
          </a:xfrm>
          <a:prstGeom prst="rect">
            <a:avLst/>
          </a:prstGeom>
        </p:spPr>
        <p:txBody>
          <a:bodyPr anchor="t" rtlCol="false" tIns="0" lIns="0" bIns="0" rIns="0">
            <a:spAutoFit/>
          </a:bodyPr>
          <a:lstStyle/>
          <a:p>
            <a:pPr algn="ctr">
              <a:lnSpc>
                <a:spcPts val="2301"/>
              </a:lnSpc>
            </a:pPr>
            <a:r>
              <a:rPr lang="en-US" sz="2301">
                <a:solidFill>
                  <a:srgbClr val="000000"/>
                </a:solidFill>
                <a:latin typeface="Akzidenz-Grotesk"/>
                <a:ea typeface="Akzidenz-Grotesk"/>
                <a:cs typeface="Akzidenz-Grotesk"/>
                <a:sym typeface="Akzidenz-Grotesk"/>
              </a:rPr>
              <a:t>"Sometimes midterm season, final season with all the tutoring and stuff, I felt like my brain was fried... you’re processing so much information teaching information, but then you gotta study for another exam."</a:t>
            </a:r>
          </a:p>
        </p:txBody>
      </p:sp>
      <p:sp>
        <p:nvSpPr>
          <p:cNvPr name="TextBox 9" id="9"/>
          <p:cNvSpPr txBox="true"/>
          <p:nvPr/>
        </p:nvSpPr>
        <p:spPr>
          <a:xfrm rot="0">
            <a:off x="1890811" y="7501955"/>
            <a:ext cx="15131070" cy="546906"/>
          </a:xfrm>
          <a:prstGeom prst="rect">
            <a:avLst/>
          </a:prstGeom>
        </p:spPr>
        <p:txBody>
          <a:bodyPr anchor="t" rtlCol="false" tIns="0" lIns="0" bIns="0" rIns="0">
            <a:spAutoFit/>
          </a:bodyPr>
          <a:lstStyle/>
          <a:p>
            <a:pPr algn="ctr">
              <a:lnSpc>
                <a:spcPts val="3532"/>
              </a:lnSpc>
            </a:pPr>
            <a:r>
              <a:rPr lang="en-US" b="true" sz="3532">
                <a:solidFill>
                  <a:srgbClr val="8C52FF"/>
                </a:solidFill>
                <a:latin typeface="Akzidenz-Grotesk Bold"/>
                <a:ea typeface="Akzidenz-Grotesk Bold"/>
                <a:cs typeface="Akzidenz-Grotesk Bold"/>
                <a:sym typeface="Akzidenz-Grotesk Bold"/>
              </a:rPr>
              <a:t>Managing STEM Coursework Takes Significant Time</a:t>
            </a:r>
          </a:p>
        </p:txBody>
      </p:sp>
      <p:sp>
        <p:nvSpPr>
          <p:cNvPr name="TextBox 10" id="10"/>
          <p:cNvSpPr txBox="true"/>
          <p:nvPr/>
        </p:nvSpPr>
        <p:spPr>
          <a:xfrm rot="0">
            <a:off x="1490664" y="8035877"/>
            <a:ext cx="15531218" cy="635059"/>
          </a:xfrm>
          <a:prstGeom prst="rect">
            <a:avLst/>
          </a:prstGeom>
        </p:spPr>
        <p:txBody>
          <a:bodyPr anchor="t" rtlCol="false" tIns="0" lIns="0" bIns="0" rIns="0">
            <a:spAutoFit/>
          </a:bodyPr>
          <a:lstStyle/>
          <a:p>
            <a:pPr algn="ctr">
              <a:lnSpc>
                <a:spcPts val="2301"/>
              </a:lnSpc>
            </a:pPr>
            <a:r>
              <a:rPr lang="en-US" sz="2301">
                <a:solidFill>
                  <a:srgbClr val="000000"/>
                </a:solidFill>
                <a:latin typeface="Akzidenz-Grotesk"/>
                <a:ea typeface="Akzidenz-Grotesk"/>
                <a:cs typeface="Akzidenz-Grotesk"/>
                <a:sym typeface="Akzidenz-Grotesk"/>
              </a:rPr>
              <a:t>"Understanding the course itself is quite difficult. Chemistry is not exactly easy... if you’re a student who works and does a lot of other things, it’s hard to keep balance."</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FAF7F2"/>
        </a:solidFill>
      </p:bgPr>
    </p:bg>
    <p:spTree>
      <p:nvGrpSpPr>
        <p:cNvPr id="1" name=""/>
        <p:cNvGrpSpPr/>
        <p:nvPr/>
      </p:nvGrpSpPr>
      <p:grpSpPr>
        <a:xfrm>
          <a:off x="0" y="0"/>
          <a:ext cx="0" cy="0"/>
          <a:chOff x="0" y="0"/>
          <a:chExt cx="0" cy="0"/>
        </a:xfrm>
      </p:grpSpPr>
      <p:sp>
        <p:nvSpPr>
          <p:cNvPr name="TextBox 2" id="2"/>
          <p:cNvSpPr txBox="true"/>
          <p:nvPr/>
        </p:nvSpPr>
        <p:spPr>
          <a:xfrm rot="0">
            <a:off x="1266118" y="511868"/>
            <a:ext cx="15755764" cy="896620"/>
          </a:xfrm>
          <a:prstGeom prst="rect">
            <a:avLst/>
          </a:prstGeom>
        </p:spPr>
        <p:txBody>
          <a:bodyPr anchor="t" rtlCol="false" tIns="0" lIns="0" bIns="0" rIns="0">
            <a:spAutoFit/>
          </a:bodyPr>
          <a:lstStyle/>
          <a:p>
            <a:pPr algn="ctr">
              <a:lnSpc>
                <a:spcPts val="7279"/>
              </a:lnSpc>
              <a:spcBef>
                <a:spcPct val="0"/>
              </a:spcBef>
            </a:pPr>
            <a:r>
              <a:rPr lang="en-US" sz="5199">
                <a:solidFill>
                  <a:srgbClr val="000000"/>
                </a:solidFill>
                <a:latin typeface="Benne"/>
                <a:ea typeface="Benne"/>
                <a:cs typeface="Benne"/>
                <a:sym typeface="Benne"/>
              </a:rPr>
              <a:t>Challenges Time Management and Balancing Responsibilities </a:t>
            </a:r>
          </a:p>
        </p:txBody>
      </p:sp>
      <p:sp>
        <p:nvSpPr>
          <p:cNvPr name="TextBox 3" id="3"/>
          <p:cNvSpPr txBox="true"/>
          <p:nvPr/>
        </p:nvSpPr>
        <p:spPr>
          <a:xfrm rot="0">
            <a:off x="1266118" y="2392095"/>
            <a:ext cx="14878736" cy="6588661"/>
          </a:xfrm>
          <a:prstGeom prst="rect">
            <a:avLst/>
          </a:prstGeom>
        </p:spPr>
        <p:txBody>
          <a:bodyPr anchor="t" rtlCol="false" tIns="0" lIns="0" bIns="0" rIns="0">
            <a:spAutoFit/>
          </a:bodyPr>
          <a:lstStyle/>
          <a:p>
            <a:pPr algn="l">
              <a:lnSpc>
                <a:spcPts val="2896"/>
              </a:lnSpc>
            </a:pPr>
            <a:r>
              <a:rPr lang="en-US" sz="2896">
                <a:solidFill>
                  <a:srgbClr val="000000"/>
                </a:solidFill>
                <a:latin typeface="Akzidenz-Grotesk"/>
                <a:ea typeface="Akzidenz-Grotesk"/>
                <a:cs typeface="Akzidenz-Grotesk"/>
                <a:sym typeface="Akzidenz-Grotesk"/>
              </a:rPr>
              <a:t>IMPLICATIONS:</a:t>
            </a:r>
          </a:p>
          <a:p>
            <a:pPr algn="l">
              <a:lnSpc>
                <a:spcPts val="2896"/>
              </a:lnSpc>
            </a:pPr>
          </a:p>
          <a:p>
            <a:pPr algn="l">
              <a:lnSpc>
                <a:spcPts val="2896"/>
              </a:lnSpc>
            </a:pPr>
            <a:r>
              <a:rPr lang="en-US" b="true" sz="2896">
                <a:solidFill>
                  <a:srgbClr val="8C52FF"/>
                </a:solidFill>
                <a:latin typeface="Akzidenz-Grotesk Bold"/>
                <a:ea typeface="Akzidenz-Grotesk Bold"/>
                <a:cs typeface="Akzidenz-Grotesk Bold"/>
                <a:sym typeface="Akzidenz-Grotesk Bold"/>
              </a:rPr>
              <a:t>Need for More Flexible Scheduling and Support</a:t>
            </a:r>
          </a:p>
          <a:p>
            <a:pPr algn="l">
              <a:lnSpc>
                <a:spcPts val="2896"/>
              </a:lnSpc>
            </a:pPr>
            <a:r>
              <a:rPr lang="en-US" sz="2896">
                <a:solidFill>
                  <a:srgbClr val="000000"/>
                </a:solidFill>
                <a:latin typeface="Akzidenz-Grotesk"/>
                <a:ea typeface="Akzidenz-Grotesk"/>
                <a:cs typeface="Akzidenz-Grotesk"/>
                <a:sym typeface="Akzidenz-Grotesk"/>
              </a:rPr>
              <a:t>If possible, be open to both evening and online classes to maintain a good balance between work and school. </a:t>
            </a:r>
          </a:p>
          <a:p>
            <a:pPr algn="l">
              <a:lnSpc>
                <a:spcPts val="2896"/>
              </a:lnSpc>
            </a:pPr>
            <a:r>
              <a:rPr lang="en-US" sz="2896">
                <a:solidFill>
                  <a:srgbClr val="000000"/>
                </a:solidFill>
                <a:latin typeface="Akzidenz-Grotesk"/>
                <a:ea typeface="Akzidenz-Grotesk"/>
                <a:cs typeface="Akzidenz-Grotesk"/>
                <a:sym typeface="Akzidenz-Grotesk"/>
              </a:rPr>
              <a:t>Joining study groups and peer-led tutoring can make managing your STEM coursework easier and help you succeed.</a:t>
            </a:r>
          </a:p>
          <a:p>
            <a:pPr algn="l">
              <a:lnSpc>
                <a:spcPts val="2896"/>
              </a:lnSpc>
            </a:pPr>
            <a:r>
              <a:rPr lang="en-US" b="true" sz="2896">
                <a:solidFill>
                  <a:srgbClr val="8C52FF"/>
                </a:solidFill>
                <a:latin typeface="Akzidenz-Grotesk Bold"/>
                <a:ea typeface="Akzidenz-Grotesk Bold"/>
                <a:cs typeface="Akzidenz-Grotesk Bold"/>
                <a:sym typeface="Akzidenz-Grotesk Bold"/>
              </a:rPr>
              <a:t>More Resources for Time Management and Mental Health</a:t>
            </a:r>
          </a:p>
          <a:p>
            <a:pPr algn="l">
              <a:lnSpc>
                <a:spcPts val="2896"/>
              </a:lnSpc>
            </a:pPr>
            <a:r>
              <a:rPr lang="en-US" sz="2896">
                <a:solidFill>
                  <a:srgbClr val="000000"/>
                </a:solidFill>
                <a:latin typeface="Akzidenz-Grotesk"/>
                <a:ea typeface="Akzidenz-Grotesk"/>
                <a:cs typeface="Akzidenz-Grotesk"/>
                <a:sym typeface="Akzidenz-Grotesk"/>
              </a:rPr>
              <a:t>Attend workshops on study skills, time management, and stress reduction to stay on top of your workload and reduce stress.</a:t>
            </a:r>
          </a:p>
          <a:p>
            <a:pPr algn="l">
              <a:lnSpc>
                <a:spcPts val="2896"/>
              </a:lnSpc>
            </a:pPr>
            <a:r>
              <a:rPr lang="en-US" sz="2896">
                <a:solidFill>
                  <a:srgbClr val="000000"/>
                </a:solidFill>
                <a:latin typeface="Akzidenz-Grotesk"/>
                <a:ea typeface="Akzidenz-Grotesk"/>
                <a:cs typeface="Akzidenz-Grotesk"/>
                <a:sym typeface="Akzidenz-Grotesk"/>
              </a:rPr>
              <a:t>Make sure you’re aware of the mental health resources your college offers to help prevent burnout and stay balanced.</a:t>
            </a:r>
          </a:p>
          <a:p>
            <a:pPr algn="l">
              <a:lnSpc>
                <a:spcPts val="2896"/>
              </a:lnSpc>
            </a:pPr>
            <a:r>
              <a:rPr lang="en-US" b="true" sz="2896">
                <a:solidFill>
                  <a:srgbClr val="8C52FF"/>
                </a:solidFill>
                <a:latin typeface="Akzidenz-Grotesk Bold"/>
                <a:ea typeface="Akzidenz-Grotesk Bold"/>
                <a:cs typeface="Akzidenz-Grotesk Bold"/>
                <a:sym typeface="Akzidenz-Grotesk Bold"/>
              </a:rPr>
              <a:t>Rethinking Job and Study Balance</a:t>
            </a:r>
          </a:p>
          <a:p>
            <a:pPr algn="l">
              <a:lnSpc>
                <a:spcPts val="2896"/>
              </a:lnSpc>
            </a:pPr>
            <a:r>
              <a:rPr lang="en-US" sz="2896">
                <a:solidFill>
                  <a:srgbClr val="000000"/>
                </a:solidFill>
                <a:latin typeface="Akzidenz-Grotesk"/>
                <a:ea typeface="Akzidenz-Grotesk"/>
                <a:cs typeface="Akzidenz-Grotesk"/>
                <a:sym typeface="Akzidenz-Grotesk"/>
              </a:rPr>
              <a:t>Look for on-campus STEM jobs like TA or tutoring positions—they can boost your academic success while helping you earn money.</a:t>
            </a:r>
          </a:p>
          <a:p>
            <a:pPr algn="l">
              <a:lnSpc>
                <a:spcPts val="2896"/>
              </a:lnSpc>
            </a:pPr>
            <a:r>
              <a:rPr lang="en-US" sz="2896">
                <a:solidFill>
                  <a:srgbClr val="000000"/>
                </a:solidFill>
                <a:latin typeface="Akzidenz-Grotesk"/>
                <a:ea typeface="Akzidenz-Grotesk"/>
                <a:cs typeface="Akzidenz-Grotesk"/>
                <a:sym typeface="Akzidenz-Grotesk"/>
              </a:rPr>
              <a:t>Your school should offer more paid research opportunities, so you don’t have to choose between gaining experience and making an income.</a:t>
            </a:r>
          </a:p>
          <a:p>
            <a:pPr algn="l">
              <a:lnSpc>
                <a:spcPts val="2896"/>
              </a:lnSpc>
            </a:pP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FAF7F2"/>
        </a:solidFill>
      </p:bgPr>
    </p:bg>
    <p:spTree>
      <p:nvGrpSpPr>
        <p:cNvPr id="1" name=""/>
        <p:cNvGrpSpPr/>
        <p:nvPr/>
      </p:nvGrpSpPr>
      <p:grpSpPr>
        <a:xfrm>
          <a:off x="0" y="0"/>
          <a:ext cx="0" cy="0"/>
          <a:chOff x="0" y="0"/>
          <a:chExt cx="0" cy="0"/>
        </a:xfrm>
      </p:grpSpPr>
      <p:sp>
        <p:nvSpPr>
          <p:cNvPr name="TextBox 2" id="2"/>
          <p:cNvSpPr txBox="true"/>
          <p:nvPr/>
        </p:nvSpPr>
        <p:spPr>
          <a:xfrm rot="0">
            <a:off x="2563750" y="528002"/>
            <a:ext cx="13160499" cy="896620"/>
          </a:xfrm>
          <a:prstGeom prst="rect">
            <a:avLst/>
          </a:prstGeom>
        </p:spPr>
        <p:txBody>
          <a:bodyPr anchor="t" rtlCol="false" tIns="0" lIns="0" bIns="0" rIns="0">
            <a:spAutoFit/>
          </a:bodyPr>
          <a:lstStyle/>
          <a:p>
            <a:pPr algn="ctr">
              <a:lnSpc>
                <a:spcPts val="7279"/>
              </a:lnSpc>
              <a:spcBef>
                <a:spcPct val="0"/>
              </a:spcBef>
            </a:pPr>
            <a:r>
              <a:rPr lang="en-US" sz="5199">
                <a:solidFill>
                  <a:srgbClr val="000000"/>
                </a:solidFill>
                <a:latin typeface="Benne"/>
                <a:ea typeface="Benne"/>
                <a:cs typeface="Benne"/>
                <a:sym typeface="Benne"/>
              </a:rPr>
              <a:t>Expectations of STEM Students by STEM Students</a:t>
            </a:r>
          </a:p>
        </p:txBody>
      </p:sp>
      <p:sp>
        <p:nvSpPr>
          <p:cNvPr name="TextBox 3" id="3"/>
          <p:cNvSpPr txBox="true"/>
          <p:nvPr/>
        </p:nvSpPr>
        <p:spPr>
          <a:xfrm rot="0">
            <a:off x="1483309" y="1981955"/>
            <a:ext cx="5880715" cy="776010"/>
          </a:xfrm>
          <a:prstGeom prst="rect">
            <a:avLst/>
          </a:prstGeom>
        </p:spPr>
        <p:txBody>
          <a:bodyPr anchor="t" rtlCol="false" tIns="0" lIns="0" bIns="0" rIns="0">
            <a:spAutoFit/>
          </a:bodyPr>
          <a:lstStyle/>
          <a:p>
            <a:pPr algn="ctr">
              <a:lnSpc>
                <a:spcPts val="2801"/>
              </a:lnSpc>
            </a:pPr>
            <a:r>
              <a:rPr lang="en-US" b="true" sz="2801">
                <a:solidFill>
                  <a:srgbClr val="0097B2"/>
                </a:solidFill>
                <a:latin typeface="Akzidenz-Grotesk Bold"/>
                <a:ea typeface="Akzidenz-Grotesk Bold"/>
                <a:cs typeface="Akzidenz-Grotesk Bold"/>
                <a:sym typeface="Akzidenz-Grotesk Bold"/>
              </a:rPr>
              <a:t> High Academic and Workload Expectations</a:t>
            </a:r>
          </a:p>
        </p:txBody>
      </p:sp>
      <p:sp>
        <p:nvSpPr>
          <p:cNvPr name="TextBox 4" id="4"/>
          <p:cNvSpPr txBox="true"/>
          <p:nvPr/>
        </p:nvSpPr>
        <p:spPr>
          <a:xfrm rot="0">
            <a:off x="921919" y="2822294"/>
            <a:ext cx="7003496" cy="1176410"/>
          </a:xfrm>
          <a:prstGeom prst="rect">
            <a:avLst/>
          </a:prstGeom>
        </p:spPr>
        <p:txBody>
          <a:bodyPr anchor="t" rtlCol="false" tIns="0" lIns="0" bIns="0" rIns="0">
            <a:spAutoFit/>
          </a:bodyPr>
          <a:lstStyle/>
          <a:p>
            <a:pPr algn="ctr">
              <a:lnSpc>
                <a:spcPts val="3026"/>
              </a:lnSpc>
              <a:spcBef>
                <a:spcPct val="0"/>
              </a:spcBef>
            </a:pPr>
            <a:r>
              <a:rPr lang="en-US" sz="2161">
                <a:solidFill>
                  <a:srgbClr val="000000"/>
                </a:solidFill>
                <a:latin typeface="Akzidenz-Grotesk"/>
                <a:ea typeface="Akzidenz-Grotesk"/>
                <a:cs typeface="Akzidenz-Grotesk"/>
                <a:sym typeface="Akzidenz-Grotesk"/>
              </a:rPr>
              <a:t>"That’s kind of like STEM 101. You talk to a STEM major, they’re all going to say is how hard it is... trying to balance life and school at the same time."</a:t>
            </a:r>
          </a:p>
        </p:txBody>
      </p:sp>
      <p:sp>
        <p:nvSpPr>
          <p:cNvPr name="TextBox 5" id="5"/>
          <p:cNvSpPr txBox="true"/>
          <p:nvPr/>
        </p:nvSpPr>
        <p:spPr>
          <a:xfrm rot="0">
            <a:off x="4135565" y="5292460"/>
            <a:ext cx="9771251" cy="614675"/>
          </a:xfrm>
          <a:prstGeom prst="rect">
            <a:avLst/>
          </a:prstGeom>
        </p:spPr>
        <p:txBody>
          <a:bodyPr anchor="t" rtlCol="false" tIns="0" lIns="0" bIns="0" rIns="0">
            <a:spAutoFit/>
          </a:bodyPr>
          <a:lstStyle/>
          <a:p>
            <a:pPr algn="ctr">
              <a:lnSpc>
                <a:spcPts val="4445"/>
              </a:lnSpc>
              <a:spcBef>
                <a:spcPct val="0"/>
              </a:spcBef>
            </a:pPr>
            <a:r>
              <a:rPr lang="en-US" b="true" sz="3175">
                <a:solidFill>
                  <a:srgbClr val="0097B2"/>
                </a:solidFill>
                <a:latin typeface="Akzidenz-Grotesk Bold"/>
                <a:ea typeface="Akzidenz-Grotesk Bold"/>
                <a:cs typeface="Akzidenz-Grotesk Bold"/>
                <a:sym typeface="Akzidenz-Grotesk Bold"/>
              </a:rPr>
              <a:t>Self-Imposed Pressure and Competition</a:t>
            </a:r>
          </a:p>
        </p:txBody>
      </p:sp>
      <p:sp>
        <p:nvSpPr>
          <p:cNvPr name="TextBox 6" id="6"/>
          <p:cNvSpPr txBox="true"/>
          <p:nvPr/>
        </p:nvSpPr>
        <p:spPr>
          <a:xfrm rot="0">
            <a:off x="3318697" y="5969444"/>
            <a:ext cx="11650605" cy="941862"/>
          </a:xfrm>
          <a:prstGeom prst="rect">
            <a:avLst/>
          </a:prstGeom>
        </p:spPr>
        <p:txBody>
          <a:bodyPr anchor="t" rtlCol="false" tIns="0" lIns="0" bIns="0" rIns="0">
            <a:spAutoFit/>
          </a:bodyPr>
          <a:lstStyle/>
          <a:p>
            <a:pPr algn="ctr">
              <a:lnSpc>
                <a:spcPts val="3610"/>
              </a:lnSpc>
              <a:spcBef>
                <a:spcPct val="0"/>
              </a:spcBef>
            </a:pPr>
            <a:r>
              <a:rPr lang="en-US" sz="2578">
                <a:solidFill>
                  <a:srgbClr val="000000"/>
                </a:solidFill>
                <a:latin typeface="Akzidenz-Grotesk"/>
                <a:ea typeface="Akzidenz-Grotesk"/>
                <a:cs typeface="Akzidenz-Grotesk"/>
                <a:sym typeface="Akzidenz-Grotesk"/>
              </a:rPr>
              <a:t>"I expect a lot from myself because I know what I’m capable of... Even if I struggle, I feel like I have to keep proving that I belong here."</a:t>
            </a:r>
          </a:p>
        </p:txBody>
      </p:sp>
      <p:sp>
        <p:nvSpPr>
          <p:cNvPr name="TextBox 7" id="7"/>
          <p:cNvSpPr txBox="true"/>
          <p:nvPr/>
        </p:nvSpPr>
        <p:spPr>
          <a:xfrm rot="0">
            <a:off x="3318697" y="6979944"/>
            <a:ext cx="11288152" cy="1368909"/>
          </a:xfrm>
          <a:prstGeom prst="rect">
            <a:avLst/>
          </a:prstGeom>
        </p:spPr>
        <p:txBody>
          <a:bodyPr anchor="t" rtlCol="false" tIns="0" lIns="0" bIns="0" rIns="0">
            <a:spAutoFit/>
          </a:bodyPr>
          <a:lstStyle/>
          <a:p>
            <a:pPr algn="ctr">
              <a:lnSpc>
                <a:spcPts val="3511"/>
              </a:lnSpc>
              <a:spcBef>
                <a:spcPct val="0"/>
              </a:spcBef>
            </a:pPr>
            <a:r>
              <a:rPr lang="en-US" sz="2508">
                <a:solidFill>
                  <a:srgbClr val="000000"/>
                </a:solidFill>
                <a:latin typeface="Akzidenz-Grotesk"/>
                <a:ea typeface="Akzidenz-Grotesk"/>
                <a:cs typeface="Akzidenz-Grotesk"/>
                <a:sym typeface="Akzidenz-Grotesk"/>
              </a:rPr>
              <a:t>"I think I can definitely like, create a lot of pressure for myself... I also doubt the ability to get where I want to go... those doubts, and also those comparisons can oftentimes... shoot me down."</a:t>
            </a:r>
          </a:p>
        </p:txBody>
      </p:sp>
      <p:sp>
        <p:nvSpPr>
          <p:cNvPr name="TextBox 8" id="8"/>
          <p:cNvSpPr txBox="true"/>
          <p:nvPr/>
        </p:nvSpPr>
        <p:spPr>
          <a:xfrm rot="0">
            <a:off x="9980116" y="1972430"/>
            <a:ext cx="6858947" cy="765502"/>
          </a:xfrm>
          <a:prstGeom prst="rect">
            <a:avLst/>
          </a:prstGeom>
        </p:spPr>
        <p:txBody>
          <a:bodyPr anchor="t" rtlCol="false" tIns="0" lIns="0" bIns="0" rIns="0">
            <a:spAutoFit/>
          </a:bodyPr>
          <a:lstStyle/>
          <a:p>
            <a:pPr algn="ctr">
              <a:lnSpc>
                <a:spcPts val="2762"/>
              </a:lnSpc>
            </a:pPr>
            <a:r>
              <a:rPr lang="en-US" b="true" sz="2762">
                <a:solidFill>
                  <a:srgbClr val="0097B2"/>
                </a:solidFill>
                <a:latin typeface="Akzidenz-Grotesk Bold"/>
                <a:ea typeface="Akzidenz-Grotesk Bold"/>
                <a:cs typeface="Akzidenz-Grotesk Bold"/>
                <a:sym typeface="Akzidenz-Grotesk Bold"/>
              </a:rPr>
              <a:t>The Expectation to Gain Research and Extracurricular Experience</a:t>
            </a:r>
          </a:p>
        </p:txBody>
      </p:sp>
      <p:sp>
        <p:nvSpPr>
          <p:cNvPr name="TextBox 9" id="9"/>
          <p:cNvSpPr txBox="true"/>
          <p:nvPr/>
        </p:nvSpPr>
        <p:spPr>
          <a:xfrm rot="0">
            <a:off x="9453097" y="2778442"/>
            <a:ext cx="7912984" cy="1800867"/>
          </a:xfrm>
          <a:prstGeom prst="rect">
            <a:avLst/>
          </a:prstGeom>
        </p:spPr>
        <p:txBody>
          <a:bodyPr anchor="t" rtlCol="false" tIns="0" lIns="0" bIns="0" rIns="0">
            <a:spAutoFit/>
          </a:bodyPr>
          <a:lstStyle/>
          <a:p>
            <a:pPr algn="ctr">
              <a:lnSpc>
                <a:spcPts val="2734"/>
              </a:lnSpc>
              <a:spcBef>
                <a:spcPct val="0"/>
              </a:spcBef>
            </a:pPr>
            <a:r>
              <a:rPr lang="en-US" sz="2734">
                <a:solidFill>
                  <a:srgbClr val="000000"/>
                </a:solidFill>
                <a:latin typeface="Akzidenz-Grotesk"/>
                <a:ea typeface="Akzidenz-Grotesk"/>
                <a:cs typeface="Akzidenz-Grotesk"/>
                <a:sym typeface="Akzidenz-Grotesk"/>
              </a:rPr>
              <a:t>"Doing extracurriculars, in addition to my college program, I get to meet a lot of people. I get to network... I still feel like I need to do more volunteering, more research to get into med school—that’s my goal."</a:t>
            </a: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FAF7F2"/>
        </a:solidFill>
      </p:bgPr>
    </p:bg>
    <p:spTree>
      <p:nvGrpSpPr>
        <p:cNvPr id="1" name=""/>
        <p:cNvGrpSpPr/>
        <p:nvPr/>
      </p:nvGrpSpPr>
      <p:grpSpPr>
        <a:xfrm>
          <a:off x="0" y="0"/>
          <a:ext cx="0" cy="0"/>
          <a:chOff x="0" y="0"/>
          <a:chExt cx="0" cy="0"/>
        </a:xfrm>
      </p:grpSpPr>
      <p:sp>
        <p:nvSpPr>
          <p:cNvPr name="TextBox 2" id="2"/>
          <p:cNvSpPr txBox="true"/>
          <p:nvPr/>
        </p:nvSpPr>
        <p:spPr>
          <a:xfrm rot="0">
            <a:off x="1028700" y="1099128"/>
            <a:ext cx="5460157" cy="1515813"/>
          </a:xfrm>
          <a:prstGeom prst="rect">
            <a:avLst/>
          </a:prstGeom>
        </p:spPr>
        <p:txBody>
          <a:bodyPr anchor="t" rtlCol="false" tIns="0" lIns="0" bIns="0" rIns="0">
            <a:spAutoFit/>
          </a:bodyPr>
          <a:lstStyle/>
          <a:p>
            <a:pPr algn="l" marL="0" indent="0" lvl="0">
              <a:lnSpc>
                <a:spcPts val="11648"/>
              </a:lnSpc>
              <a:spcBef>
                <a:spcPct val="0"/>
              </a:spcBef>
            </a:pPr>
            <a:r>
              <a:rPr lang="en-US" sz="10400" strike="noStrike" u="none">
                <a:solidFill>
                  <a:srgbClr val="3C7504"/>
                </a:solidFill>
                <a:latin typeface="Benne"/>
                <a:ea typeface="Benne"/>
                <a:cs typeface="Benne"/>
                <a:sym typeface="Benne"/>
              </a:rPr>
              <a:t>Abstract</a:t>
            </a:r>
          </a:p>
        </p:txBody>
      </p:sp>
      <p:sp>
        <p:nvSpPr>
          <p:cNvPr name="TextBox 3" id="3"/>
          <p:cNvSpPr txBox="true"/>
          <p:nvPr/>
        </p:nvSpPr>
        <p:spPr>
          <a:xfrm rot="0">
            <a:off x="13465574" y="1003878"/>
            <a:ext cx="3793726" cy="266700"/>
          </a:xfrm>
          <a:prstGeom prst="rect">
            <a:avLst/>
          </a:prstGeom>
        </p:spPr>
        <p:txBody>
          <a:bodyPr anchor="t" rtlCol="false" tIns="0" lIns="0" bIns="0" rIns="0">
            <a:spAutoFit/>
          </a:bodyPr>
          <a:lstStyle/>
          <a:p>
            <a:pPr algn="r">
              <a:lnSpc>
                <a:spcPts val="1920"/>
              </a:lnSpc>
            </a:pPr>
            <a:r>
              <a:rPr lang="en-US" sz="1600" spc="129">
                <a:solidFill>
                  <a:srgbClr val="FAF7F2"/>
                </a:solidFill>
                <a:latin typeface="Akzidenz-Grotesk Light"/>
                <a:ea typeface="Akzidenz-Grotesk Light"/>
                <a:cs typeface="Akzidenz-Grotesk Light"/>
                <a:sym typeface="Akzidenz-Grotesk Light"/>
              </a:rPr>
              <a:t>Thesis Defense</a:t>
            </a:r>
          </a:p>
        </p:txBody>
      </p:sp>
      <p:sp>
        <p:nvSpPr>
          <p:cNvPr name="TextBox 4" id="4"/>
          <p:cNvSpPr txBox="true"/>
          <p:nvPr/>
        </p:nvSpPr>
        <p:spPr>
          <a:xfrm rot="0">
            <a:off x="1205987" y="2927510"/>
            <a:ext cx="15682539" cy="4685204"/>
          </a:xfrm>
          <a:prstGeom prst="rect">
            <a:avLst/>
          </a:prstGeom>
        </p:spPr>
        <p:txBody>
          <a:bodyPr anchor="t" rtlCol="false" tIns="0" lIns="0" bIns="0" rIns="0">
            <a:spAutoFit/>
          </a:bodyPr>
          <a:lstStyle/>
          <a:p>
            <a:pPr algn="ctr">
              <a:lnSpc>
                <a:spcPts val="3330"/>
              </a:lnSpc>
              <a:spcBef>
                <a:spcPct val="0"/>
              </a:spcBef>
            </a:pPr>
            <a:r>
              <a:rPr lang="en-US" sz="2775" spc="224">
                <a:solidFill>
                  <a:srgbClr val="000000"/>
                </a:solidFill>
                <a:latin typeface="Akzidenz-Grotesk"/>
                <a:ea typeface="Akzidenz-Grotesk"/>
                <a:cs typeface="Akzidenz-Grotesk"/>
                <a:sym typeface="Akzidenz-Grotesk"/>
              </a:rPr>
              <a:t>This study challenges the rigid narratives often associated with STEM, which can make students feel that only the "best of the best" belong or that asking for help signals weakness. Conducted at an urban Hispanic-Serving Institution in NYC, </a:t>
            </a:r>
            <a:r>
              <a:rPr lang="en-US" b="true" sz="2775" spc="224">
                <a:solidFill>
                  <a:srgbClr val="000000"/>
                </a:solidFill>
                <a:latin typeface="Akzidenz-Grotesk Bold"/>
                <a:ea typeface="Akzidenz-Grotesk Bold"/>
                <a:cs typeface="Akzidenz-Grotesk Bold"/>
                <a:sym typeface="Akzidenz-Grotesk Bold"/>
              </a:rPr>
              <a:t>this research centers student voices to reveal the unique challenges, motivations, and strengths they bring to STEM.</a:t>
            </a:r>
            <a:r>
              <a:rPr lang="en-US" sz="2775" spc="224">
                <a:solidFill>
                  <a:srgbClr val="000000"/>
                </a:solidFill>
                <a:latin typeface="Akzidenz-Grotesk"/>
                <a:ea typeface="Akzidenz-Grotesk"/>
                <a:cs typeface="Akzidenz-Grotesk"/>
                <a:sym typeface="Akzidenz-Grotesk"/>
              </a:rPr>
              <a:t> Through </a:t>
            </a:r>
            <a:r>
              <a:rPr lang="en-US" b="true" sz="2775" spc="224">
                <a:solidFill>
                  <a:srgbClr val="000000"/>
                </a:solidFill>
                <a:latin typeface="Akzidenz-Grotesk Bold"/>
                <a:ea typeface="Akzidenz-Grotesk Bold"/>
                <a:cs typeface="Akzidenz-Grotesk Bold"/>
                <a:sym typeface="Akzidenz-Grotesk Bold"/>
              </a:rPr>
              <a:t>peer-to-peer interviews with students</a:t>
            </a:r>
            <a:r>
              <a:rPr lang="en-US" sz="2775" spc="224">
                <a:solidFill>
                  <a:srgbClr val="000000"/>
                </a:solidFill>
                <a:latin typeface="Akzidenz-Grotesk"/>
                <a:ea typeface="Akzidenz-Grotesk"/>
                <a:cs typeface="Akzidenz-Grotesk"/>
                <a:sym typeface="Akzidenz-Grotesk"/>
              </a:rPr>
              <a:t> from diverse backgrounds, we identified key themes, including the importance of time management support, diverse mentors, and breaking down stereotypes. Our findings show that </a:t>
            </a:r>
            <a:r>
              <a:rPr lang="en-US" b="true" sz="2775" spc="224">
                <a:solidFill>
                  <a:srgbClr val="000000"/>
                </a:solidFill>
                <a:latin typeface="Akzidenz-Grotesk Bold"/>
                <a:ea typeface="Akzidenz-Grotesk Bold"/>
                <a:cs typeface="Akzidenz-Grotesk Bold"/>
                <a:sym typeface="Akzidenz-Grotesk Bold"/>
              </a:rPr>
              <a:t>representation and authentic support make a significant impact on student success</a:t>
            </a:r>
            <a:r>
              <a:rPr lang="en-US" sz="2775" spc="224">
                <a:solidFill>
                  <a:srgbClr val="000000"/>
                </a:solidFill>
                <a:latin typeface="Akzidenz-Grotesk"/>
                <a:ea typeface="Akzidenz-Grotesk"/>
                <a:cs typeface="Akzidenz-Grotesk"/>
                <a:sym typeface="Akzidenz-Grotesk"/>
              </a:rPr>
              <a:t>. This work emphasizes the need for </a:t>
            </a:r>
            <a:r>
              <a:rPr lang="en-US" b="true" sz="2775" spc="224">
                <a:solidFill>
                  <a:srgbClr val="000000"/>
                </a:solidFill>
                <a:latin typeface="Akzidenz-Grotesk Bold"/>
                <a:ea typeface="Akzidenz-Grotesk Bold"/>
                <a:cs typeface="Akzidenz-Grotesk Bold"/>
                <a:sym typeface="Akzidenz-Grotesk Bold"/>
              </a:rPr>
              <a:t>inclusive environments</a:t>
            </a:r>
            <a:r>
              <a:rPr lang="en-US" sz="2775" spc="224">
                <a:solidFill>
                  <a:srgbClr val="000000"/>
                </a:solidFill>
                <a:latin typeface="Akzidenz-Grotesk"/>
                <a:ea typeface="Akzidenz-Grotesk"/>
                <a:cs typeface="Akzidenz-Grotesk"/>
                <a:sym typeface="Akzidenz-Grotesk"/>
              </a:rPr>
              <a:t> where every student feels they belong in STEM and provides insights HSIs can use to </a:t>
            </a:r>
            <a:r>
              <a:rPr lang="en-US" b="true" sz="2775" spc="224">
                <a:solidFill>
                  <a:srgbClr val="000000"/>
                </a:solidFill>
                <a:latin typeface="Akzidenz-Grotesk Bold"/>
                <a:ea typeface="Akzidenz-Grotesk Bold"/>
                <a:cs typeface="Akzidenz-Grotesk Bold"/>
                <a:sym typeface="Akzidenz-Grotesk Bold"/>
              </a:rPr>
              <a:t>create tailored supportive solutions</a:t>
            </a:r>
            <a:r>
              <a:rPr lang="en-US" sz="2775" spc="224">
                <a:solidFill>
                  <a:srgbClr val="000000"/>
                </a:solidFill>
                <a:latin typeface="Akzidenz-Grotesk"/>
                <a:ea typeface="Akzidenz-Grotesk"/>
                <a:cs typeface="Akzidenz-Grotesk"/>
                <a:sym typeface="Akzidenz-Grotesk"/>
              </a:rPr>
              <a:t>.</a:t>
            </a:r>
          </a:p>
        </p:txBody>
      </p:sp>
    </p:spTree>
  </p:cSld>
  <p:clrMapOvr>
    <a:masterClrMapping/>
  </p:clrMapOvr>
  <p:transition spd="fast">
    <p:fade/>
  </p:transition>
</p:sld>
</file>

<file path=ppt/slides/slide20.xml><?xml version="1.0" encoding="utf-8"?>
<p:sld xmlns:p="http://schemas.openxmlformats.org/presentationml/2006/main" xmlns:a="http://schemas.openxmlformats.org/drawingml/2006/main">
  <p:cSld>
    <p:bg>
      <p:bgPr>
        <a:solidFill>
          <a:srgbClr val="FAF7F2"/>
        </a:solidFill>
      </p:bgPr>
    </p:bg>
    <p:spTree>
      <p:nvGrpSpPr>
        <p:cNvPr id="1" name=""/>
        <p:cNvGrpSpPr/>
        <p:nvPr/>
      </p:nvGrpSpPr>
      <p:grpSpPr>
        <a:xfrm>
          <a:off x="0" y="0"/>
          <a:ext cx="0" cy="0"/>
          <a:chOff x="0" y="0"/>
          <a:chExt cx="0" cy="0"/>
        </a:xfrm>
      </p:grpSpPr>
      <p:sp>
        <p:nvSpPr>
          <p:cNvPr name="TextBox 2" id="2"/>
          <p:cNvSpPr txBox="true"/>
          <p:nvPr/>
        </p:nvSpPr>
        <p:spPr>
          <a:xfrm rot="0">
            <a:off x="2563750" y="528002"/>
            <a:ext cx="13160499" cy="896620"/>
          </a:xfrm>
          <a:prstGeom prst="rect">
            <a:avLst/>
          </a:prstGeom>
        </p:spPr>
        <p:txBody>
          <a:bodyPr anchor="t" rtlCol="false" tIns="0" lIns="0" bIns="0" rIns="0">
            <a:spAutoFit/>
          </a:bodyPr>
          <a:lstStyle/>
          <a:p>
            <a:pPr algn="ctr">
              <a:lnSpc>
                <a:spcPts val="7279"/>
              </a:lnSpc>
              <a:spcBef>
                <a:spcPct val="0"/>
              </a:spcBef>
            </a:pPr>
            <a:r>
              <a:rPr lang="en-US" sz="5199">
                <a:solidFill>
                  <a:srgbClr val="000000"/>
                </a:solidFill>
                <a:latin typeface="Benne"/>
                <a:ea typeface="Benne"/>
                <a:cs typeface="Benne"/>
                <a:sym typeface="Benne"/>
              </a:rPr>
              <a:t>Expectations of STEM Students by STEM Students</a:t>
            </a:r>
          </a:p>
        </p:txBody>
      </p:sp>
      <p:sp>
        <p:nvSpPr>
          <p:cNvPr name="TextBox 3" id="3"/>
          <p:cNvSpPr txBox="true"/>
          <p:nvPr/>
        </p:nvSpPr>
        <p:spPr>
          <a:xfrm rot="0">
            <a:off x="1028700" y="2112944"/>
            <a:ext cx="16586108" cy="6121616"/>
          </a:xfrm>
          <a:prstGeom prst="rect">
            <a:avLst/>
          </a:prstGeom>
        </p:spPr>
        <p:txBody>
          <a:bodyPr anchor="t" rtlCol="false" tIns="0" lIns="0" bIns="0" rIns="0">
            <a:spAutoFit/>
          </a:bodyPr>
          <a:lstStyle/>
          <a:p>
            <a:pPr algn="just">
              <a:lnSpc>
                <a:spcPts val="4363"/>
              </a:lnSpc>
              <a:spcBef>
                <a:spcPct val="0"/>
              </a:spcBef>
            </a:pPr>
            <a:r>
              <a:rPr lang="en-US" sz="3116">
                <a:solidFill>
                  <a:srgbClr val="000000"/>
                </a:solidFill>
                <a:latin typeface="Akzidenz-Grotesk"/>
                <a:ea typeface="Akzidenz-Grotesk"/>
                <a:cs typeface="Akzidenz-Grotesk"/>
                <a:sym typeface="Akzidenz-Grotesk"/>
              </a:rPr>
              <a:t>IMPLICATIONS:</a:t>
            </a:r>
          </a:p>
          <a:p>
            <a:pPr algn="just">
              <a:lnSpc>
                <a:spcPts val="4363"/>
              </a:lnSpc>
              <a:spcBef>
                <a:spcPct val="0"/>
              </a:spcBef>
            </a:pPr>
          </a:p>
          <a:p>
            <a:pPr algn="just">
              <a:lnSpc>
                <a:spcPts val="4363"/>
              </a:lnSpc>
              <a:spcBef>
                <a:spcPct val="0"/>
              </a:spcBef>
            </a:pPr>
            <a:r>
              <a:rPr lang="en-US" b="true" sz="3116">
                <a:solidFill>
                  <a:srgbClr val="0097B2"/>
                </a:solidFill>
                <a:latin typeface="Akzidenz-Grotesk Bold"/>
                <a:ea typeface="Akzidenz-Grotesk Bold"/>
                <a:cs typeface="Akzidenz-Grotesk Bold"/>
                <a:sym typeface="Akzidenz-Grotesk Bold"/>
              </a:rPr>
              <a:t>More Mental Health and Stress Management Support Needed.</a:t>
            </a:r>
          </a:p>
          <a:p>
            <a:pPr algn="just" marL="672853" indent="-336427" lvl="1">
              <a:lnSpc>
                <a:spcPts val="4363"/>
              </a:lnSpc>
              <a:spcBef>
                <a:spcPct val="0"/>
              </a:spcBef>
              <a:buFont typeface="Arial"/>
              <a:buChar char="•"/>
            </a:pPr>
            <a:r>
              <a:rPr lang="en-US" sz="3116">
                <a:solidFill>
                  <a:srgbClr val="000000"/>
                </a:solidFill>
                <a:latin typeface="Akzidenz-Grotesk"/>
                <a:ea typeface="Akzidenz-Grotesk"/>
                <a:cs typeface="Akzidenz-Grotesk"/>
                <a:sym typeface="Akzidenz-Grotesk"/>
              </a:rPr>
              <a:t>STEM can be intense, but your well-being matters. Take advantage of campus mental health resources, attend stress management workshops, and build resilience. </a:t>
            </a:r>
          </a:p>
          <a:p>
            <a:pPr algn="just" marL="672853" indent="-336427" lvl="1">
              <a:lnSpc>
                <a:spcPts val="4363"/>
              </a:lnSpc>
              <a:spcBef>
                <a:spcPct val="0"/>
              </a:spcBef>
              <a:buFont typeface="Arial"/>
              <a:buChar char="•"/>
            </a:pPr>
            <a:r>
              <a:rPr lang="en-US" sz="3116">
                <a:solidFill>
                  <a:srgbClr val="000000"/>
                </a:solidFill>
                <a:latin typeface="Akzidenz-Grotesk"/>
                <a:ea typeface="Akzidenz-Grotesk"/>
                <a:cs typeface="Akzidenz-Grotesk"/>
                <a:sym typeface="Akzidenz-Grotesk"/>
              </a:rPr>
              <a:t>Remember, one or two bad grades don’t define your future!</a:t>
            </a:r>
          </a:p>
          <a:p>
            <a:pPr algn="just">
              <a:lnSpc>
                <a:spcPts val="4363"/>
              </a:lnSpc>
              <a:spcBef>
                <a:spcPct val="0"/>
              </a:spcBef>
            </a:pPr>
          </a:p>
          <a:p>
            <a:pPr algn="just">
              <a:lnSpc>
                <a:spcPts val="4363"/>
              </a:lnSpc>
              <a:spcBef>
                <a:spcPct val="0"/>
              </a:spcBef>
            </a:pPr>
            <a:r>
              <a:rPr lang="en-US" b="true" sz="3116">
                <a:solidFill>
                  <a:srgbClr val="0097B2"/>
                </a:solidFill>
                <a:latin typeface="Akzidenz-Grotesk Bold"/>
                <a:ea typeface="Akzidenz-Grotesk Bold"/>
                <a:cs typeface="Akzidenz-Grotesk Bold"/>
                <a:sym typeface="Akzidenz-Grotesk Bold"/>
              </a:rPr>
              <a:t>Balancing Research &amp; Extracurriculars Without Burnout</a:t>
            </a:r>
          </a:p>
          <a:p>
            <a:pPr algn="just" marL="672853" indent="-336427" lvl="1">
              <a:lnSpc>
                <a:spcPts val="4363"/>
              </a:lnSpc>
              <a:spcBef>
                <a:spcPct val="0"/>
              </a:spcBef>
              <a:buFont typeface="Arial"/>
              <a:buChar char="•"/>
            </a:pPr>
            <a:r>
              <a:rPr lang="en-US" sz="3116">
                <a:solidFill>
                  <a:srgbClr val="000000"/>
                </a:solidFill>
                <a:latin typeface="Akzidenz-Grotesk"/>
                <a:ea typeface="Akzidenz-Grotesk"/>
                <a:cs typeface="Akzidenz-Grotesk"/>
                <a:sym typeface="Akzidenz-Grotesk"/>
              </a:rPr>
              <a:t>Research and extracurriculars are great for experience, but you don’t have to do everything at once. Seek structured opportunities that fit your schedule, and focus on quality over quantity to avoid burnout.</a:t>
            </a: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FAF7F2"/>
        </a:solidFill>
      </p:bgPr>
    </p:bg>
    <p:spTree>
      <p:nvGrpSpPr>
        <p:cNvPr id="1" name=""/>
        <p:cNvGrpSpPr/>
        <p:nvPr/>
      </p:nvGrpSpPr>
      <p:grpSpPr>
        <a:xfrm>
          <a:off x="0" y="0"/>
          <a:ext cx="0" cy="0"/>
          <a:chOff x="0" y="0"/>
          <a:chExt cx="0" cy="0"/>
        </a:xfrm>
      </p:grpSpPr>
      <p:sp>
        <p:nvSpPr>
          <p:cNvPr name="TextBox 2" id="2"/>
          <p:cNvSpPr txBox="true"/>
          <p:nvPr/>
        </p:nvSpPr>
        <p:spPr>
          <a:xfrm rot="0">
            <a:off x="273549" y="459161"/>
            <a:ext cx="17740902" cy="1351280"/>
          </a:xfrm>
          <a:prstGeom prst="rect">
            <a:avLst/>
          </a:prstGeom>
        </p:spPr>
        <p:txBody>
          <a:bodyPr anchor="t" rtlCol="false" tIns="0" lIns="0" bIns="0" rIns="0">
            <a:spAutoFit/>
          </a:bodyPr>
          <a:lstStyle/>
          <a:p>
            <a:pPr algn="ctr">
              <a:lnSpc>
                <a:spcPts val="5199"/>
              </a:lnSpc>
            </a:pPr>
            <a:r>
              <a:rPr lang="en-US" sz="5199">
                <a:solidFill>
                  <a:srgbClr val="000000"/>
                </a:solidFill>
                <a:latin typeface="Benne"/>
                <a:ea typeface="Benne"/>
                <a:cs typeface="Benne"/>
                <a:sym typeface="Benne"/>
              </a:rPr>
              <a:t>Exposure/Accessibility to STEM-related Extracurriculars; Mentorship &amp; Outreach; Academic/Communal Support at Lehman</a:t>
            </a:r>
          </a:p>
        </p:txBody>
      </p:sp>
      <p:sp>
        <p:nvSpPr>
          <p:cNvPr name="TextBox 3" id="3"/>
          <p:cNvSpPr txBox="true"/>
          <p:nvPr/>
        </p:nvSpPr>
        <p:spPr>
          <a:xfrm rot="0">
            <a:off x="1003462" y="2640689"/>
            <a:ext cx="7694198" cy="764862"/>
          </a:xfrm>
          <a:prstGeom prst="rect">
            <a:avLst/>
          </a:prstGeom>
        </p:spPr>
        <p:txBody>
          <a:bodyPr anchor="t" rtlCol="false" tIns="0" lIns="0" bIns="0" rIns="0">
            <a:spAutoFit/>
          </a:bodyPr>
          <a:lstStyle/>
          <a:p>
            <a:pPr algn="ctr">
              <a:lnSpc>
                <a:spcPts val="2737"/>
              </a:lnSpc>
            </a:pPr>
            <a:r>
              <a:rPr lang="en-US" b="true" sz="2737">
                <a:solidFill>
                  <a:srgbClr val="3E72A6"/>
                </a:solidFill>
                <a:latin typeface="Akzidenz-Grotesk Bold"/>
                <a:ea typeface="Akzidenz-Grotesk Bold"/>
                <a:cs typeface="Akzidenz-Grotesk Bold"/>
                <a:sym typeface="Akzidenz-Grotesk Bold"/>
              </a:rPr>
              <a:t>Strong Mentorship and Academic Support Exist but Are Underutilized</a:t>
            </a:r>
          </a:p>
        </p:txBody>
      </p:sp>
      <p:sp>
        <p:nvSpPr>
          <p:cNvPr name="TextBox 4" id="4"/>
          <p:cNvSpPr txBox="true"/>
          <p:nvPr/>
        </p:nvSpPr>
        <p:spPr>
          <a:xfrm rot="0">
            <a:off x="846915" y="3488180"/>
            <a:ext cx="7551450" cy="1601183"/>
          </a:xfrm>
          <a:prstGeom prst="rect">
            <a:avLst/>
          </a:prstGeom>
        </p:spPr>
        <p:txBody>
          <a:bodyPr anchor="t" rtlCol="false" tIns="0" lIns="0" bIns="0" rIns="0">
            <a:spAutoFit/>
          </a:bodyPr>
          <a:lstStyle/>
          <a:p>
            <a:pPr algn="ctr">
              <a:lnSpc>
                <a:spcPts val="2427"/>
              </a:lnSpc>
              <a:spcBef>
                <a:spcPct val="0"/>
              </a:spcBef>
            </a:pPr>
            <a:r>
              <a:rPr lang="en-US" sz="2427">
                <a:solidFill>
                  <a:srgbClr val="000000"/>
                </a:solidFill>
                <a:latin typeface="Akzidenz-Grotesk"/>
                <a:ea typeface="Akzidenz-Grotesk"/>
                <a:cs typeface="Akzidenz-Grotesk"/>
                <a:sym typeface="Akzidenz-Grotesk"/>
              </a:rPr>
              <a:t>"I think for the most part, the professors are really good. They care a lot about the students and how they perform in their class. You can tell it's not just because they want a good rating or review, it’s because they genuinely want you to succeed."</a:t>
            </a:r>
          </a:p>
        </p:txBody>
      </p:sp>
      <p:sp>
        <p:nvSpPr>
          <p:cNvPr name="TextBox 5" id="5"/>
          <p:cNvSpPr txBox="true"/>
          <p:nvPr/>
        </p:nvSpPr>
        <p:spPr>
          <a:xfrm rot="0">
            <a:off x="934614" y="5245094"/>
            <a:ext cx="7565564" cy="764921"/>
          </a:xfrm>
          <a:prstGeom prst="rect">
            <a:avLst/>
          </a:prstGeom>
        </p:spPr>
        <p:txBody>
          <a:bodyPr anchor="t" rtlCol="false" tIns="0" lIns="0" bIns="0" rIns="0">
            <a:spAutoFit/>
          </a:bodyPr>
          <a:lstStyle/>
          <a:p>
            <a:pPr algn="ctr">
              <a:lnSpc>
                <a:spcPts val="2739"/>
              </a:lnSpc>
              <a:spcBef>
                <a:spcPct val="0"/>
              </a:spcBef>
            </a:pPr>
            <a:r>
              <a:rPr lang="en-US" b="true" sz="2739">
                <a:solidFill>
                  <a:srgbClr val="3E72A6"/>
                </a:solidFill>
                <a:latin typeface="Akzidenz-Grotesk Bold"/>
                <a:ea typeface="Akzidenz-Grotesk Bold"/>
                <a:cs typeface="Akzidenz-Grotesk Bold"/>
                <a:sym typeface="Akzidenz-Grotesk Bold"/>
              </a:rPr>
              <a:t> Research and Extracurricular Opportunities Are Available but Need More Awareness</a:t>
            </a:r>
          </a:p>
        </p:txBody>
      </p:sp>
      <p:sp>
        <p:nvSpPr>
          <p:cNvPr name="TextBox 6" id="6"/>
          <p:cNvSpPr txBox="true"/>
          <p:nvPr/>
        </p:nvSpPr>
        <p:spPr>
          <a:xfrm rot="0">
            <a:off x="745101" y="6010015"/>
            <a:ext cx="7755077" cy="1055067"/>
          </a:xfrm>
          <a:prstGeom prst="rect">
            <a:avLst/>
          </a:prstGeom>
        </p:spPr>
        <p:txBody>
          <a:bodyPr anchor="t" rtlCol="false" tIns="0" lIns="0" bIns="0" rIns="0">
            <a:spAutoFit/>
          </a:bodyPr>
          <a:lstStyle/>
          <a:p>
            <a:pPr algn="ctr">
              <a:lnSpc>
                <a:spcPts val="1962"/>
              </a:lnSpc>
              <a:spcBef>
                <a:spcPct val="0"/>
              </a:spcBef>
            </a:pPr>
            <a:r>
              <a:rPr lang="en-US" sz="1962">
                <a:solidFill>
                  <a:srgbClr val="000000"/>
                </a:solidFill>
                <a:latin typeface="Akzidenz-Grotesk"/>
                <a:ea typeface="Akzidenz-Grotesk"/>
                <a:cs typeface="Akzidenz-Grotesk"/>
                <a:sym typeface="Akzidenz-Grotesk"/>
              </a:rPr>
              <a:t>"April: Internships? Not... Oh, yeah, through Lehman. I’ve done with the professor. I got paid a stipend for just doing my regular coursework. Like Chem 391 is the research course. And so they gave me—it was like over a thousand-dollar stipend for just doing my research."</a:t>
            </a:r>
          </a:p>
        </p:txBody>
      </p:sp>
      <p:sp>
        <p:nvSpPr>
          <p:cNvPr name="TextBox 7" id="7"/>
          <p:cNvSpPr txBox="true"/>
          <p:nvPr/>
        </p:nvSpPr>
        <p:spPr>
          <a:xfrm rot="0">
            <a:off x="745101" y="7227007"/>
            <a:ext cx="7560737" cy="1240435"/>
          </a:xfrm>
          <a:prstGeom prst="rect">
            <a:avLst/>
          </a:prstGeom>
        </p:spPr>
        <p:txBody>
          <a:bodyPr anchor="t" rtlCol="false" tIns="0" lIns="0" bIns="0" rIns="0">
            <a:spAutoFit/>
          </a:bodyPr>
          <a:lstStyle/>
          <a:p>
            <a:pPr algn="ctr">
              <a:lnSpc>
                <a:spcPts val="2310"/>
              </a:lnSpc>
              <a:spcBef>
                <a:spcPct val="0"/>
              </a:spcBef>
            </a:pPr>
            <a:r>
              <a:rPr lang="en-US" sz="2310">
                <a:solidFill>
                  <a:srgbClr val="000000"/>
                </a:solidFill>
                <a:latin typeface="Akzidenz-Grotesk"/>
                <a:ea typeface="Akzidenz-Grotesk"/>
                <a:cs typeface="Akzidenz-Grotesk"/>
                <a:sym typeface="Akzidenz-Grotesk"/>
              </a:rPr>
              <a:t>"More offers for research. I think a lot of students like research, more so than maybe the actual classes and stuff... I think all departments should offer more opportunities for research and really advocate for them."</a:t>
            </a:r>
          </a:p>
        </p:txBody>
      </p:sp>
      <p:sp>
        <p:nvSpPr>
          <p:cNvPr name="TextBox 8" id="8"/>
          <p:cNvSpPr txBox="true"/>
          <p:nvPr/>
        </p:nvSpPr>
        <p:spPr>
          <a:xfrm rot="0">
            <a:off x="9609591" y="6479870"/>
            <a:ext cx="8271847" cy="763905"/>
          </a:xfrm>
          <a:prstGeom prst="rect">
            <a:avLst/>
          </a:prstGeom>
        </p:spPr>
        <p:txBody>
          <a:bodyPr anchor="t" rtlCol="false" tIns="0" lIns="0" bIns="0" rIns="0">
            <a:spAutoFit/>
          </a:bodyPr>
          <a:lstStyle/>
          <a:p>
            <a:pPr algn="ctr">
              <a:lnSpc>
                <a:spcPts val="2700"/>
              </a:lnSpc>
              <a:spcBef>
                <a:spcPct val="0"/>
              </a:spcBef>
            </a:pPr>
            <a:r>
              <a:rPr lang="en-US" b="true" sz="2700">
                <a:solidFill>
                  <a:srgbClr val="3E72A6"/>
                </a:solidFill>
                <a:latin typeface="Akzidenz-Grotesk Bold"/>
                <a:ea typeface="Akzidenz-Grotesk Bold"/>
                <a:cs typeface="Akzidenz-Grotesk Bold"/>
                <a:sym typeface="Akzidenz-Grotesk Bold"/>
              </a:rPr>
              <a:t>Students Rely on Peer Networks for Academic Success</a:t>
            </a:r>
          </a:p>
        </p:txBody>
      </p:sp>
      <p:sp>
        <p:nvSpPr>
          <p:cNvPr name="TextBox 9" id="9"/>
          <p:cNvSpPr txBox="true"/>
          <p:nvPr/>
        </p:nvSpPr>
        <p:spPr>
          <a:xfrm rot="0">
            <a:off x="10063333" y="7265531"/>
            <a:ext cx="7255102" cy="1138916"/>
          </a:xfrm>
          <a:prstGeom prst="rect">
            <a:avLst/>
          </a:prstGeom>
        </p:spPr>
        <p:txBody>
          <a:bodyPr anchor="t" rtlCol="false" tIns="0" lIns="0" bIns="0" rIns="0">
            <a:spAutoFit/>
          </a:bodyPr>
          <a:lstStyle/>
          <a:p>
            <a:pPr algn="ctr">
              <a:lnSpc>
                <a:spcPts val="2119"/>
              </a:lnSpc>
              <a:spcBef>
                <a:spcPct val="0"/>
              </a:spcBef>
            </a:pPr>
            <a:r>
              <a:rPr lang="en-US" sz="2119">
                <a:solidFill>
                  <a:srgbClr val="000000"/>
                </a:solidFill>
                <a:latin typeface="Akzidenz-Grotesk"/>
                <a:ea typeface="Akzidenz-Grotesk"/>
                <a:cs typeface="Akzidenz-Grotesk"/>
                <a:sym typeface="Akzidenz-Grotesk"/>
              </a:rPr>
              <a:t>"I like to surround myself with peers that have more effective studying techniques... The way I study best is around people. If I study alone, I feel like I’ll only study what I know. I like to take from what other people do."</a:t>
            </a:r>
          </a:p>
        </p:txBody>
      </p:sp>
      <p:sp>
        <p:nvSpPr>
          <p:cNvPr name="TextBox 10" id="10"/>
          <p:cNvSpPr txBox="true"/>
          <p:nvPr/>
        </p:nvSpPr>
        <p:spPr>
          <a:xfrm rot="0">
            <a:off x="10063333" y="2850663"/>
            <a:ext cx="7364362" cy="764921"/>
          </a:xfrm>
          <a:prstGeom prst="rect">
            <a:avLst/>
          </a:prstGeom>
        </p:spPr>
        <p:txBody>
          <a:bodyPr anchor="t" rtlCol="false" tIns="0" lIns="0" bIns="0" rIns="0">
            <a:spAutoFit/>
          </a:bodyPr>
          <a:lstStyle/>
          <a:p>
            <a:pPr algn="ctr">
              <a:lnSpc>
                <a:spcPts val="2739"/>
              </a:lnSpc>
              <a:spcBef>
                <a:spcPct val="0"/>
              </a:spcBef>
            </a:pPr>
            <a:r>
              <a:rPr lang="en-US" b="true" sz="2739">
                <a:solidFill>
                  <a:srgbClr val="3E72A6"/>
                </a:solidFill>
                <a:latin typeface="Akzidenz-Grotesk Bold"/>
                <a:ea typeface="Akzidenz-Grotesk Bold"/>
                <a:cs typeface="Akzidenz-Grotesk Bold"/>
                <a:sym typeface="Akzidenz-Grotesk Bold"/>
              </a:rPr>
              <a:t>Some Students Feel a Strong Sense of Community at Lehman</a:t>
            </a:r>
          </a:p>
        </p:txBody>
      </p:sp>
      <p:sp>
        <p:nvSpPr>
          <p:cNvPr name="TextBox 11" id="11"/>
          <p:cNvSpPr txBox="true"/>
          <p:nvPr/>
        </p:nvSpPr>
        <p:spPr>
          <a:xfrm rot="0">
            <a:off x="9728406" y="3769774"/>
            <a:ext cx="8286045" cy="1200912"/>
          </a:xfrm>
          <a:prstGeom prst="rect">
            <a:avLst/>
          </a:prstGeom>
        </p:spPr>
        <p:txBody>
          <a:bodyPr anchor="t" rtlCol="false" tIns="0" lIns="0" bIns="0" rIns="0">
            <a:spAutoFit/>
          </a:bodyPr>
          <a:lstStyle/>
          <a:p>
            <a:pPr algn="ctr">
              <a:lnSpc>
                <a:spcPts val="2279"/>
              </a:lnSpc>
              <a:spcBef>
                <a:spcPct val="0"/>
              </a:spcBef>
            </a:pPr>
            <a:r>
              <a:rPr lang="en-US" sz="2279">
                <a:solidFill>
                  <a:srgbClr val="000000"/>
                </a:solidFill>
                <a:latin typeface="Akzidenz-Grotesk"/>
                <a:ea typeface="Akzidenz-Grotesk"/>
                <a:cs typeface="Akzidenz-Grotesk"/>
                <a:sym typeface="Akzidenz-Grotesk"/>
              </a:rPr>
              <a:t>"I’m very comfortable at Lehman. It’s close to my work and house, but it’s not only that. I’m comfortable with the professors that I’ve had. I’m comfortable with my peers. I’ve created a good group here."</a:t>
            </a:r>
          </a:p>
        </p:txBody>
      </p:sp>
      <p:sp>
        <p:nvSpPr>
          <p:cNvPr name="TextBox 12" id="12"/>
          <p:cNvSpPr txBox="true"/>
          <p:nvPr/>
        </p:nvSpPr>
        <p:spPr>
          <a:xfrm rot="0">
            <a:off x="9888466" y="5065936"/>
            <a:ext cx="7836629" cy="924538"/>
          </a:xfrm>
          <a:prstGeom prst="rect">
            <a:avLst/>
          </a:prstGeom>
        </p:spPr>
        <p:txBody>
          <a:bodyPr anchor="t" rtlCol="false" tIns="0" lIns="0" bIns="0" rIns="0">
            <a:spAutoFit/>
          </a:bodyPr>
          <a:lstStyle/>
          <a:p>
            <a:pPr algn="ctr">
              <a:lnSpc>
                <a:spcPts val="2277"/>
              </a:lnSpc>
              <a:spcBef>
                <a:spcPct val="0"/>
              </a:spcBef>
            </a:pPr>
            <a:r>
              <a:rPr lang="en-US" sz="2277">
                <a:solidFill>
                  <a:srgbClr val="000000"/>
                </a:solidFill>
                <a:latin typeface="Akzidenz-Grotesk"/>
                <a:ea typeface="Akzidenz-Grotesk"/>
                <a:cs typeface="Akzidenz-Grotesk"/>
                <a:sym typeface="Akzidenz-Grotesk"/>
              </a:rPr>
              <a:t>"I feel we’re all quite the same. We’re all struggling with the same things, either with coursework, life, or just work in general. So, I feel like we can all get along and bond on that aspect."</a:t>
            </a:r>
          </a:p>
        </p:txBody>
      </p:sp>
    </p:spTree>
  </p:cSld>
  <p:clrMapOvr>
    <a:masterClrMapping/>
  </p:clrMapOvr>
</p:sld>
</file>

<file path=ppt/slides/slide22.xml><?xml version="1.0" encoding="utf-8"?>
<p:sld xmlns:p="http://schemas.openxmlformats.org/presentationml/2006/main" xmlns:a="http://schemas.openxmlformats.org/drawingml/2006/main">
  <p:cSld>
    <p:bg>
      <p:bgPr>
        <a:solidFill>
          <a:srgbClr val="FAF7F2"/>
        </a:solidFill>
      </p:bgPr>
    </p:bg>
    <p:spTree>
      <p:nvGrpSpPr>
        <p:cNvPr id="1" name=""/>
        <p:cNvGrpSpPr/>
        <p:nvPr/>
      </p:nvGrpSpPr>
      <p:grpSpPr>
        <a:xfrm>
          <a:off x="0" y="0"/>
          <a:ext cx="0" cy="0"/>
          <a:chOff x="0" y="0"/>
          <a:chExt cx="0" cy="0"/>
        </a:xfrm>
      </p:grpSpPr>
      <p:sp>
        <p:nvSpPr>
          <p:cNvPr name="TextBox 2" id="2"/>
          <p:cNvSpPr txBox="true"/>
          <p:nvPr/>
        </p:nvSpPr>
        <p:spPr>
          <a:xfrm rot="0">
            <a:off x="273549" y="670249"/>
            <a:ext cx="17740902" cy="1351280"/>
          </a:xfrm>
          <a:prstGeom prst="rect">
            <a:avLst/>
          </a:prstGeom>
        </p:spPr>
        <p:txBody>
          <a:bodyPr anchor="t" rtlCol="false" tIns="0" lIns="0" bIns="0" rIns="0">
            <a:spAutoFit/>
          </a:bodyPr>
          <a:lstStyle/>
          <a:p>
            <a:pPr algn="ctr">
              <a:lnSpc>
                <a:spcPts val="5199"/>
              </a:lnSpc>
            </a:pPr>
            <a:r>
              <a:rPr lang="en-US" sz="5199">
                <a:solidFill>
                  <a:srgbClr val="000000"/>
                </a:solidFill>
                <a:latin typeface="Benne"/>
                <a:ea typeface="Benne"/>
                <a:cs typeface="Benne"/>
                <a:sym typeface="Benne"/>
              </a:rPr>
              <a:t>Exposure/Accessibility to STEM-related Extracurriculars; Mentorship &amp; Outreach; Academic/Communal Support</a:t>
            </a:r>
          </a:p>
        </p:txBody>
      </p:sp>
      <p:sp>
        <p:nvSpPr>
          <p:cNvPr name="TextBox 3" id="3"/>
          <p:cNvSpPr txBox="true"/>
          <p:nvPr/>
        </p:nvSpPr>
        <p:spPr>
          <a:xfrm rot="0">
            <a:off x="1028700" y="2563690"/>
            <a:ext cx="16055473" cy="4410304"/>
          </a:xfrm>
          <a:prstGeom prst="rect">
            <a:avLst/>
          </a:prstGeom>
        </p:spPr>
        <p:txBody>
          <a:bodyPr anchor="t" rtlCol="false" tIns="0" lIns="0" bIns="0" rIns="0">
            <a:spAutoFit/>
          </a:bodyPr>
          <a:lstStyle/>
          <a:p>
            <a:pPr algn="just">
              <a:lnSpc>
                <a:spcPts val="2634"/>
              </a:lnSpc>
              <a:spcBef>
                <a:spcPct val="0"/>
              </a:spcBef>
            </a:pPr>
            <a:r>
              <a:rPr lang="en-US" sz="2634">
                <a:solidFill>
                  <a:srgbClr val="000000"/>
                </a:solidFill>
                <a:latin typeface="Akzidenz-Grotesk"/>
                <a:ea typeface="Akzidenz-Grotesk"/>
                <a:cs typeface="Akzidenz-Grotesk"/>
                <a:sym typeface="Akzidenz-Grotesk"/>
              </a:rPr>
              <a:t>IMPLICATIONS:</a:t>
            </a:r>
          </a:p>
          <a:p>
            <a:pPr algn="just">
              <a:lnSpc>
                <a:spcPts val="2634"/>
              </a:lnSpc>
              <a:spcBef>
                <a:spcPct val="0"/>
              </a:spcBef>
            </a:pPr>
          </a:p>
          <a:p>
            <a:pPr algn="just">
              <a:lnSpc>
                <a:spcPts val="2634"/>
              </a:lnSpc>
              <a:spcBef>
                <a:spcPct val="0"/>
              </a:spcBef>
            </a:pPr>
            <a:r>
              <a:rPr lang="en-US" b="true" sz="2634">
                <a:solidFill>
                  <a:srgbClr val="3E72A6"/>
                </a:solidFill>
                <a:latin typeface="Akzidenz-Grotesk Bold"/>
                <a:ea typeface="Akzidenz-Grotesk Bold"/>
                <a:cs typeface="Akzidenz-Grotesk Bold"/>
                <a:sym typeface="Akzidenz-Grotesk Bold"/>
              </a:rPr>
              <a:t>FINDING RESEARCH &amp; INTERNSHIP OPPORTUNITIES</a:t>
            </a:r>
          </a:p>
          <a:p>
            <a:pPr algn="just" marL="568687" indent="-284344" lvl="1">
              <a:lnSpc>
                <a:spcPts val="2634"/>
              </a:lnSpc>
              <a:buFont typeface="Arial"/>
              <a:buChar char="•"/>
            </a:pPr>
            <a:r>
              <a:rPr lang="en-US" sz="2634">
                <a:solidFill>
                  <a:srgbClr val="000000"/>
                </a:solidFill>
                <a:latin typeface="Akzidenz-Grotesk"/>
                <a:ea typeface="Akzidenz-Grotesk"/>
                <a:cs typeface="Akzidenz-Grotesk"/>
                <a:sym typeface="Akzidenz-Grotesk"/>
              </a:rPr>
              <a:t> Not sure where to start? Talk to professors, advisors, and career services to learn about research and internship programs. </a:t>
            </a:r>
          </a:p>
          <a:p>
            <a:pPr algn="just" marL="568687" indent="-284344" lvl="1">
              <a:lnSpc>
                <a:spcPts val="2634"/>
              </a:lnSpc>
              <a:buFont typeface="Arial"/>
              <a:buChar char="•"/>
            </a:pPr>
            <a:r>
              <a:rPr lang="en-US" b="true" sz="2634">
                <a:solidFill>
                  <a:srgbClr val="000000"/>
                </a:solidFill>
                <a:latin typeface="Akzidenz-Grotesk Bold"/>
                <a:ea typeface="Akzidenz-Grotesk Bold"/>
                <a:cs typeface="Akzidenz-Grotesk Bold"/>
                <a:sym typeface="Akzidenz-Grotesk Bold"/>
              </a:rPr>
              <a:t>Be proactive—opportunities exist, but you may need to seek them out!</a:t>
            </a:r>
          </a:p>
          <a:p>
            <a:pPr algn="just">
              <a:lnSpc>
                <a:spcPts val="2634"/>
              </a:lnSpc>
              <a:spcBef>
                <a:spcPct val="0"/>
              </a:spcBef>
            </a:pPr>
          </a:p>
          <a:p>
            <a:pPr algn="just">
              <a:lnSpc>
                <a:spcPts val="2634"/>
              </a:lnSpc>
              <a:spcBef>
                <a:spcPct val="0"/>
              </a:spcBef>
            </a:pPr>
            <a:r>
              <a:rPr lang="en-US" b="true" sz="2634">
                <a:solidFill>
                  <a:srgbClr val="3E72A6"/>
                </a:solidFill>
                <a:latin typeface="Akzidenz-Grotesk Bold"/>
                <a:ea typeface="Akzidenz-Grotesk Bold"/>
                <a:cs typeface="Akzidenz-Grotesk Bold"/>
                <a:sym typeface="Akzidenz-Grotesk Bold"/>
              </a:rPr>
              <a:t>Building Connections Through Peer Mentoring</a:t>
            </a:r>
          </a:p>
          <a:p>
            <a:pPr algn="just" marL="568687" indent="-284344" lvl="1">
              <a:lnSpc>
                <a:spcPts val="2634"/>
              </a:lnSpc>
              <a:buFont typeface="Arial"/>
              <a:buChar char="•"/>
            </a:pPr>
            <a:r>
              <a:rPr lang="en-US" sz="2634">
                <a:solidFill>
                  <a:srgbClr val="000000"/>
                </a:solidFill>
                <a:latin typeface="Akzidenz-Grotesk"/>
                <a:ea typeface="Akzidenz-Grotesk"/>
                <a:cs typeface="Akzidenz-Grotesk"/>
                <a:sym typeface="Akzidenz-Grotesk"/>
              </a:rPr>
              <a:t>Study groups and peer mentors can make tough STEM courses more manageable. </a:t>
            </a:r>
          </a:p>
          <a:p>
            <a:pPr algn="just" marL="568687" indent="-284344" lvl="1">
              <a:lnSpc>
                <a:spcPts val="2634"/>
              </a:lnSpc>
              <a:buFont typeface="Arial"/>
              <a:buChar char="•"/>
            </a:pPr>
            <a:r>
              <a:rPr lang="en-US" sz="2634">
                <a:solidFill>
                  <a:srgbClr val="000000"/>
                </a:solidFill>
                <a:latin typeface="Akzidenz-Grotesk"/>
                <a:ea typeface="Akzidenz-Grotesk"/>
                <a:cs typeface="Akzidenz-Grotesk"/>
                <a:sym typeface="Akzidenz-Grotesk"/>
              </a:rPr>
              <a:t>If you’re struggling, look for mentoring programs or create a study group to learn from others and share strategies.</a:t>
            </a:r>
          </a:p>
          <a:p>
            <a:pPr algn="just">
              <a:lnSpc>
                <a:spcPts val="2634"/>
              </a:lnSpc>
              <a:spcBef>
                <a:spcPct val="0"/>
              </a:spcBef>
            </a:pPr>
          </a:p>
          <a:p>
            <a:pPr algn="just">
              <a:lnSpc>
                <a:spcPts val="2634"/>
              </a:lnSpc>
              <a:spcBef>
                <a:spcPct val="0"/>
              </a:spcBef>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AF7F2"/>
        </a:solidFill>
      </p:bgPr>
    </p:bg>
    <p:spTree>
      <p:nvGrpSpPr>
        <p:cNvPr id="1" name=""/>
        <p:cNvGrpSpPr/>
        <p:nvPr/>
      </p:nvGrpSpPr>
      <p:grpSpPr>
        <a:xfrm>
          <a:off x="0" y="0"/>
          <a:ext cx="0" cy="0"/>
          <a:chOff x="0" y="0"/>
          <a:chExt cx="0" cy="0"/>
        </a:xfrm>
      </p:grpSpPr>
      <p:sp>
        <p:nvSpPr>
          <p:cNvPr name="Freeform 2" id="2"/>
          <p:cNvSpPr/>
          <p:nvPr/>
        </p:nvSpPr>
        <p:spPr>
          <a:xfrm flipH="false" flipV="false" rot="0">
            <a:off x="13340257" y="6907680"/>
            <a:ext cx="4453798" cy="3379320"/>
          </a:xfrm>
          <a:custGeom>
            <a:avLst/>
            <a:gdLst/>
            <a:ahLst/>
            <a:cxnLst/>
            <a:rect r="r" b="b" t="t" l="l"/>
            <a:pathLst>
              <a:path h="3379320" w="4453798">
                <a:moveTo>
                  <a:pt x="0" y="0"/>
                </a:moveTo>
                <a:lnTo>
                  <a:pt x="4453798" y="0"/>
                </a:lnTo>
                <a:lnTo>
                  <a:pt x="4453798" y="3379320"/>
                </a:lnTo>
                <a:lnTo>
                  <a:pt x="0" y="3379320"/>
                </a:lnTo>
                <a:lnTo>
                  <a:pt x="0" y="0"/>
                </a:lnTo>
                <a:close/>
              </a:path>
            </a:pathLst>
          </a:custGeom>
          <a:blipFill>
            <a:blip r:embed="rId2"/>
            <a:stretch>
              <a:fillRect l="0" t="0" r="0" b="0"/>
            </a:stretch>
          </a:blipFill>
        </p:spPr>
      </p:sp>
      <p:sp>
        <p:nvSpPr>
          <p:cNvPr name="TextBox 3" id="3"/>
          <p:cNvSpPr txBox="true"/>
          <p:nvPr/>
        </p:nvSpPr>
        <p:spPr>
          <a:xfrm rot="0">
            <a:off x="2847452" y="767743"/>
            <a:ext cx="12593096" cy="836062"/>
          </a:xfrm>
          <a:prstGeom prst="rect">
            <a:avLst/>
          </a:prstGeom>
        </p:spPr>
        <p:txBody>
          <a:bodyPr anchor="t" rtlCol="false" tIns="0" lIns="0" bIns="0" rIns="0">
            <a:spAutoFit/>
          </a:bodyPr>
          <a:lstStyle/>
          <a:p>
            <a:pPr algn="ctr">
              <a:lnSpc>
                <a:spcPts val="6788"/>
              </a:lnSpc>
            </a:pPr>
            <a:r>
              <a:rPr lang="en-US" sz="4848">
                <a:solidFill>
                  <a:srgbClr val="000000"/>
                </a:solidFill>
                <a:latin typeface="Benne"/>
                <a:ea typeface="Benne"/>
                <a:cs typeface="Benne"/>
                <a:sym typeface="Benne"/>
              </a:rPr>
              <a:t>How to Challenge STEM Stereotypes for Students</a:t>
            </a:r>
          </a:p>
        </p:txBody>
      </p:sp>
      <p:sp>
        <p:nvSpPr>
          <p:cNvPr name="TextBox 4" id="4"/>
          <p:cNvSpPr txBox="true"/>
          <p:nvPr/>
        </p:nvSpPr>
        <p:spPr>
          <a:xfrm rot="0">
            <a:off x="1028700" y="1793702"/>
            <a:ext cx="16654263" cy="4314825"/>
          </a:xfrm>
          <a:prstGeom prst="rect">
            <a:avLst/>
          </a:prstGeom>
        </p:spPr>
        <p:txBody>
          <a:bodyPr anchor="t" rtlCol="false" tIns="0" lIns="0" bIns="0" rIns="0">
            <a:spAutoFit/>
          </a:bodyPr>
          <a:lstStyle/>
          <a:p>
            <a:pPr algn="ctr">
              <a:lnSpc>
                <a:spcPts val="4200"/>
              </a:lnSpc>
            </a:pPr>
            <a:r>
              <a:rPr lang="en-US" sz="3000">
                <a:solidFill>
                  <a:srgbClr val="000000"/>
                </a:solidFill>
                <a:latin typeface="Akzidenz-Grotesk"/>
                <a:ea typeface="Akzidenz-Grotesk"/>
                <a:cs typeface="Akzidenz-Grotesk"/>
                <a:sym typeface="Akzidenz-Grotesk"/>
              </a:rPr>
              <a:t>Normalize help-seeking, foster collaboration, and ensure institutions provide culturally sensitive support. </a:t>
            </a:r>
          </a:p>
          <a:p>
            <a:pPr algn="ctr">
              <a:lnSpc>
                <a:spcPts val="4200"/>
              </a:lnSpc>
            </a:pPr>
          </a:p>
          <a:p>
            <a:pPr algn="l" marL="647702" indent="-323851" lvl="1">
              <a:lnSpc>
                <a:spcPts val="4200"/>
              </a:lnSpc>
              <a:buAutoNum type="arabicPeriod" startAt="1"/>
            </a:pPr>
            <a:r>
              <a:rPr lang="en-US" sz="3000">
                <a:solidFill>
                  <a:srgbClr val="000000"/>
                </a:solidFill>
                <a:latin typeface="Akzidenz-Grotesk"/>
                <a:ea typeface="Akzidenz-Grotesk"/>
                <a:cs typeface="Akzidenz-Grotesk"/>
                <a:sym typeface="Akzidenz-Grotesk"/>
              </a:rPr>
              <a:t>Take advantage of resources. Don’t be afraid to reach out!!</a:t>
            </a:r>
          </a:p>
          <a:p>
            <a:pPr algn="l" marL="647702" indent="-323851" lvl="1">
              <a:lnSpc>
                <a:spcPts val="4200"/>
              </a:lnSpc>
              <a:buAutoNum type="arabicPeriod" startAt="1"/>
            </a:pPr>
            <a:r>
              <a:rPr lang="en-US" sz="3000">
                <a:solidFill>
                  <a:srgbClr val="000000"/>
                </a:solidFill>
                <a:latin typeface="Akzidenz-Grotesk"/>
                <a:ea typeface="Akzidenz-Grotesk"/>
                <a:cs typeface="Akzidenz-Grotesk"/>
                <a:sym typeface="Akzidenz-Grotesk"/>
              </a:rPr>
              <a:t>Support each other (build study groups, share opportunities, and encourage your peers.</a:t>
            </a:r>
          </a:p>
          <a:p>
            <a:pPr algn="l" marL="647702" indent="-323851" lvl="1">
              <a:lnSpc>
                <a:spcPts val="4200"/>
              </a:lnSpc>
              <a:buAutoNum type="arabicPeriod" startAt="1"/>
            </a:pPr>
            <a:r>
              <a:rPr lang="en-US" sz="3000">
                <a:solidFill>
                  <a:srgbClr val="000000"/>
                </a:solidFill>
                <a:latin typeface="Akzidenz-Grotesk"/>
                <a:ea typeface="Akzidenz-Grotesk"/>
                <a:cs typeface="Akzidenz-Grotesk"/>
                <a:sym typeface="Akzidenz-Grotesk"/>
              </a:rPr>
              <a:t>Advocate. Be the catalyst for change! </a:t>
            </a:r>
          </a:p>
          <a:p>
            <a:pPr algn="ctr">
              <a:lnSpc>
                <a:spcPts val="4200"/>
              </a:lnSpc>
            </a:pPr>
          </a:p>
          <a:p>
            <a:pPr algn="ctr">
              <a:lnSpc>
                <a:spcPts val="4200"/>
              </a:lnSpc>
            </a:pPr>
          </a:p>
        </p:txBody>
      </p:sp>
      <p:sp>
        <p:nvSpPr>
          <p:cNvPr name="TextBox 5" id="5"/>
          <p:cNvSpPr txBox="true"/>
          <p:nvPr/>
        </p:nvSpPr>
        <p:spPr>
          <a:xfrm rot="0">
            <a:off x="652089" y="6008989"/>
            <a:ext cx="12494639" cy="1731871"/>
          </a:xfrm>
          <a:prstGeom prst="rect">
            <a:avLst/>
          </a:prstGeom>
        </p:spPr>
        <p:txBody>
          <a:bodyPr anchor="t" rtlCol="false" tIns="0" lIns="0" bIns="0" rIns="0">
            <a:spAutoFit/>
          </a:bodyPr>
          <a:lstStyle/>
          <a:p>
            <a:pPr algn="ctr">
              <a:lnSpc>
                <a:spcPts val="12933"/>
              </a:lnSpc>
            </a:pPr>
            <a:r>
              <a:rPr lang="en-US" b="true" sz="12933">
                <a:solidFill>
                  <a:srgbClr val="FF3131"/>
                </a:solidFill>
                <a:latin typeface="Barlow SemiCondensed Heavy"/>
                <a:ea typeface="Barlow SemiCondensed Heavy"/>
                <a:cs typeface="Barlow SemiCondensed Heavy"/>
                <a:sym typeface="Barlow SemiCondensed Heavy"/>
              </a:rPr>
              <a:t>STEM NEEDS YOU!</a:t>
            </a:r>
          </a:p>
        </p:txBody>
      </p:sp>
    </p:spTree>
  </p:cSld>
  <p:clrMapOvr>
    <a:masterClrMapping/>
  </p:clrMapOvr>
</p:sld>
</file>

<file path=ppt/slides/slide24.xml><?xml version="1.0" encoding="utf-8"?>
<p:sld xmlns:p="http://schemas.openxmlformats.org/presentationml/2006/main" xmlns:a="http://schemas.openxmlformats.org/drawingml/2006/main">
  <p:cSld>
    <p:bg>
      <p:bgPr>
        <a:solidFill>
          <a:srgbClr val="FAF7F2"/>
        </a:solidFill>
      </p:bgPr>
    </p:bg>
    <p:spTree>
      <p:nvGrpSpPr>
        <p:cNvPr id="1" name=""/>
        <p:cNvGrpSpPr/>
        <p:nvPr/>
      </p:nvGrpSpPr>
      <p:grpSpPr>
        <a:xfrm>
          <a:off x="0" y="0"/>
          <a:ext cx="0" cy="0"/>
          <a:chOff x="0" y="0"/>
          <a:chExt cx="0" cy="0"/>
        </a:xfrm>
      </p:grpSpPr>
      <p:sp>
        <p:nvSpPr>
          <p:cNvPr name="TextBox 2" id="2"/>
          <p:cNvSpPr txBox="true"/>
          <p:nvPr/>
        </p:nvSpPr>
        <p:spPr>
          <a:xfrm rot="0">
            <a:off x="3949881" y="952500"/>
            <a:ext cx="10388238" cy="679450"/>
          </a:xfrm>
          <a:prstGeom prst="rect">
            <a:avLst/>
          </a:prstGeom>
        </p:spPr>
        <p:txBody>
          <a:bodyPr anchor="t" rtlCol="false" tIns="0" lIns="0" bIns="0" rIns="0">
            <a:spAutoFit/>
          </a:bodyPr>
          <a:lstStyle/>
          <a:p>
            <a:pPr algn="ctr">
              <a:lnSpc>
                <a:spcPts val="5599"/>
              </a:lnSpc>
            </a:pPr>
            <a:r>
              <a:rPr lang="en-US" sz="3999">
                <a:solidFill>
                  <a:srgbClr val="000000"/>
                </a:solidFill>
                <a:latin typeface="Benne"/>
                <a:ea typeface="Benne"/>
                <a:cs typeface="Benne"/>
                <a:sym typeface="Benne"/>
              </a:rPr>
              <a:t>How to Challenge STEM Stereotypes for Educators</a:t>
            </a:r>
          </a:p>
        </p:txBody>
      </p:sp>
      <p:sp>
        <p:nvSpPr>
          <p:cNvPr name="TextBox 3" id="3"/>
          <p:cNvSpPr txBox="true"/>
          <p:nvPr/>
        </p:nvSpPr>
        <p:spPr>
          <a:xfrm rot="0">
            <a:off x="1028700" y="2342530"/>
            <a:ext cx="16654263" cy="3781425"/>
          </a:xfrm>
          <a:prstGeom prst="rect">
            <a:avLst/>
          </a:prstGeom>
        </p:spPr>
        <p:txBody>
          <a:bodyPr anchor="t" rtlCol="false" tIns="0" lIns="0" bIns="0" rIns="0">
            <a:spAutoFit/>
          </a:bodyPr>
          <a:lstStyle/>
          <a:p>
            <a:pPr algn="ctr">
              <a:lnSpc>
                <a:spcPts val="4200"/>
              </a:lnSpc>
            </a:pPr>
            <a:r>
              <a:rPr lang="en-US" sz="3000">
                <a:solidFill>
                  <a:srgbClr val="000000"/>
                </a:solidFill>
                <a:latin typeface="Akzidenz-Grotesk"/>
                <a:ea typeface="Akzidenz-Grotesk"/>
                <a:cs typeface="Akzidenz-Grotesk"/>
                <a:sym typeface="Akzidenz-Grotesk"/>
              </a:rPr>
              <a:t>Normalize help-seeking as part of learning.</a:t>
            </a:r>
          </a:p>
          <a:p>
            <a:pPr algn="ctr">
              <a:lnSpc>
                <a:spcPts val="4200"/>
              </a:lnSpc>
            </a:pPr>
            <a:r>
              <a:rPr lang="en-US" sz="3000">
                <a:solidFill>
                  <a:srgbClr val="000000"/>
                </a:solidFill>
                <a:latin typeface="Akzidenz-Grotesk"/>
                <a:ea typeface="Akzidenz-Grotesk"/>
                <a:cs typeface="Akzidenz-Grotesk"/>
                <a:sym typeface="Akzidenz-Grotesk"/>
              </a:rPr>
              <a:t>Encourage collaborative learning environments (top-down and bottom-up approaches).</a:t>
            </a:r>
          </a:p>
          <a:p>
            <a:pPr algn="ctr">
              <a:lnSpc>
                <a:spcPts val="4200"/>
              </a:lnSpc>
            </a:pPr>
            <a:r>
              <a:rPr lang="en-US" sz="3000">
                <a:solidFill>
                  <a:srgbClr val="000000"/>
                </a:solidFill>
                <a:latin typeface="Akzidenz-Grotesk"/>
                <a:ea typeface="Akzidenz-Grotesk"/>
                <a:cs typeface="Akzidenz-Grotesk"/>
                <a:sym typeface="Akzidenz-Grotesk"/>
              </a:rPr>
              <a:t>Prioritize building</a:t>
            </a:r>
            <a:r>
              <a:rPr lang="en-US" sz="3000">
                <a:solidFill>
                  <a:srgbClr val="000000"/>
                </a:solidFill>
                <a:latin typeface="Akzidenz-Grotesk"/>
                <a:ea typeface="Akzidenz-Grotesk"/>
                <a:cs typeface="Akzidenz-Grotesk"/>
                <a:sym typeface="Akzidenz-Grotesk"/>
              </a:rPr>
              <a:t> strong institutional support systems that are culturally sensitive and equitable.</a:t>
            </a:r>
          </a:p>
          <a:p>
            <a:pPr algn="ctr">
              <a:lnSpc>
                <a:spcPts val="4200"/>
              </a:lnSpc>
            </a:pPr>
          </a:p>
          <a:p>
            <a:pPr algn="ctr">
              <a:lnSpc>
                <a:spcPts val="4200"/>
              </a:lnSpc>
            </a:pPr>
            <a:r>
              <a:rPr lang="en-US" sz="3000">
                <a:solidFill>
                  <a:srgbClr val="000000"/>
                </a:solidFill>
                <a:latin typeface="Akzidenz-Grotesk"/>
                <a:ea typeface="Akzidenz-Grotesk"/>
                <a:cs typeface="Akzidenz-Grotesk"/>
                <a:sym typeface="Akzidenz-Grotesk"/>
              </a:rPr>
              <a:t>“STEM e</a:t>
            </a:r>
            <a:r>
              <a:rPr lang="en-US" sz="3000">
                <a:solidFill>
                  <a:srgbClr val="000000"/>
                </a:solidFill>
                <a:latin typeface="Akzidenz-Grotesk"/>
                <a:ea typeface="Akzidenz-Grotesk"/>
                <a:cs typeface="Akzidenz-Grotesk"/>
                <a:sym typeface="Akzidenz-Grotesk"/>
              </a:rPr>
              <a:t>ducators should normalize and encourage pro-social and egalitarian norms and practices.   For instance, many minoritized students pursue STEM to give back to their communities or respond to broader social issues.</a:t>
            </a:r>
          </a:p>
        </p:txBody>
      </p:sp>
      <p:sp>
        <p:nvSpPr>
          <p:cNvPr name="TextBox 4" id="4"/>
          <p:cNvSpPr txBox="true"/>
          <p:nvPr/>
        </p:nvSpPr>
        <p:spPr>
          <a:xfrm rot="0">
            <a:off x="1983971" y="8108866"/>
            <a:ext cx="14320058" cy="563245"/>
          </a:xfrm>
          <a:prstGeom prst="rect">
            <a:avLst/>
          </a:prstGeom>
        </p:spPr>
        <p:txBody>
          <a:bodyPr anchor="t" rtlCol="false" tIns="0" lIns="0" bIns="0" rIns="0">
            <a:spAutoFit/>
          </a:bodyPr>
          <a:lstStyle/>
          <a:p>
            <a:pPr algn="ctr">
              <a:lnSpc>
                <a:spcPts val="2240"/>
              </a:lnSpc>
              <a:spcBef>
                <a:spcPct val="0"/>
              </a:spcBef>
            </a:pPr>
            <a:r>
              <a:rPr lang="en-US" sz="2000">
                <a:solidFill>
                  <a:srgbClr val="000000"/>
                </a:solidFill>
                <a:latin typeface="Benne"/>
                <a:ea typeface="Benne"/>
                <a:cs typeface="Benne"/>
                <a:sym typeface="Benne"/>
              </a:rPr>
              <a:t>Choi, Y. H. (2024). Master Narratives and Resistance Narratives: How Women of Color on Community College STEM Education Pathways Push Back. Community College Review, 52(3), 263-288. https://doi.org/10.1177/00915521241238746</a:t>
            </a:r>
          </a:p>
        </p:txBody>
      </p:sp>
    </p:spTree>
  </p:cSld>
  <p:clrMapOvr>
    <a:masterClrMapping/>
  </p:clrMapOvr>
</p:sld>
</file>

<file path=ppt/slides/slide25.xml><?xml version="1.0" encoding="utf-8"?>
<p:sld xmlns:p="http://schemas.openxmlformats.org/presentationml/2006/main" xmlns:a="http://schemas.openxmlformats.org/drawingml/2006/main">
  <p:cSld>
    <p:bg>
      <p:bgPr>
        <a:solidFill>
          <a:srgbClr val="FAF7F2"/>
        </a:solidFill>
      </p:bgPr>
    </p:bg>
    <p:spTree>
      <p:nvGrpSpPr>
        <p:cNvPr id="1" name=""/>
        <p:cNvGrpSpPr/>
        <p:nvPr/>
      </p:nvGrpSpPr>
      <p:grpSpPr>
        <a:xfrm>
          <a:off x="0" y="0"/>
          <a:ext cx="0" cy="0"/>
          <a:chOff x="0" y="0"/>
          <a:chExt cx="0" cy="0"/>
        </a:xfrm>
      </p:grpSpPr>
      <p:sp>
        <p:nvSpPr>
          <p:cNvPr name="TextBox 2" id="2"/>
          <p:cNvSpPr txBox="true"/>
          <p:nvPr/>
        </p:nvSpPr>
        <p:spPr>
          <a:xfrm rot="0">
            <a:off x="3949881" y="952500"/>
            <a:ext cx="10388238" cy="679450"/>
          </a:xfrm>
          <a:prstGeom prst="rect">
            <a:avLst/>
          </a:prstGeom>
        </p:spPr>
        <p:txBody>
          <a:bodyPr anchor="t" rtlCol="false" tIns="0" lIns="0" bIns="0" rIns="0">
            <a:spAutoFit/>
          </a:bodyPr>
          <a:lstStyle/>
          <a:p>
            <a:pPr algn="ctr">
              <a:lnSpc>
                <a:spcPts val="5599"/>
              </a:lnSpc>
            </a:pPr>
            <a:r>
              <a:rPr lang="en-US" sz="3999">
                <a:solidFill>
                  <a:srgbClr val="000000"/>
                </a:solidFill>
                <a:latin typeface="Benne"/>
                <a:ea typeface="Benne"/>
                <a:cs typeface="Benne"/>
                <a:sym typeface="Benne"/>
              </a:rPr>
              <a:t>Insights</a:t>
            </a:r>
          </a:p>
        </p:txBody>
      </p:sp>
      <p:sp>
        <p:nvSpPr>
          <p:cNvPr name="TextBox 3" id="3"/>
          <p:cNvSpPr txBox="true"/>
          <p:nvPr/>
        </p:nvSpPr>
        <p:spPr>
          <a:xfrm rot="0">
            <a:off x="1028700" y="2342530"/>
            <a:ext cx="16654263" cy="581025"/>
          </a:xfrm>
          <a:prstGeom prst="rect">
            <a:avLst/>
          </a:prstGeom>
        </p:spPr>
        <p:txBody>
          <a:bodyPr anchor="t" rtlCol="false" tIns="0" lIns="0" bIns="0" rIns="0">
            <a:spAutoFit/>
          </a:bodyPr>
          <a:lstStyle/>
          <a:p>
            <a:pPr algn="ctr">
              <a:lnSpc>
                <a:spcPts val="4200"/>
              </a:lnSpc>
            </a:pPr>
            <a:r>
              <a:rPr lang="en-US" sz="3000">
                <a:solidFill>
                  <a:srgbClr val="000000"/>
                </a:solidFill>
                <a:latin typeface="Akzidenz-Grotesk"/>
                <a:ea typeface="Akzidenz-Grotesk"/>
                <a:cs typeface="Akzidenz-Grotesk"/>
                <a:sym typeface="Akzidenz-Grotesk"/>
              </a:rPr>
              <a:t>Would anyone like to share any reflections they have learned?</a:t>
            </a:r>
          </a:p>
        </p:txBody>
      </p:sp>
    </p:spTree>
  </p:cSld>
  <p:clrMapOvr>
    <a:masterClrMapping/>
  </p:clrMapOvr>
</p:sld>
</file>

<file path=ppt/slides/slide26.xml><?xml version="1.0" encoding="utf-8"?>
<p:sld xmlns:p="http://schemas.openxmlformats.org/presentationml/2006/main" xmlns:a="http://schemas.openxmlformats.org/drawingml/2006/main">
  <p:cSld>
    <p:bg>
      <p:bgPr>
        <a:solidFill>
          <a:srgbClr val="FAF7F2"/>
        </a:solidFill>
      </p:bgPr>
    </p:bg>
    <p:spTree>
      <p:nvGrpSpPr>
        <p:cNvPr id="1" name=""/>
        <p:cNvGrpSpPr/>
        <p:nvPr/>
      </p:nvGrpSpPr>
      <p:grpSpPr>
        <a:xfrm>
          <a:off x="0" y="0"/>
          <a:ext cx="0" cy="0"/>
          <a:chOff x="0" y="0"/>
          <a:chExt cx="0" cy="0"/>
        </a:xfrm>
      </p:grpSpPr>
      <p:sp>
        <p:nvSpPr>
          <p:cNvPr name="TextBox 2" id="2"/>
          <p:cNvSpPr txBox="true"/>
          <p:nvPr/>
        </p:nvSpPr>
        <p:spPr>
          <a:xfrm rot="0">
            <a:off x="5859192" y="1422291"/>
            <a:ext cx="6569616" cy="1515813"/>
          </a:xfrm>
          <a:prstGeom prst="rect">
            <a:avLst/>
          </a:prstGeom>
        </p:spPr>
        <p:txBody>
          <a:bodyPr anchor="t" rtlCol="false" tIns="0" lIns="0" bIns="0" rIns="0">
            <a:spAutoFit/>
          </a:bodyPr>
          <a:lstStyle/>
          <a:p>
            <a:pPr algn="ctr" marL="0" indent="0" lvl="0">
              <a:lnSpc>
                <a:spcPts val="11648"/>
              </a:lnSpc>
              <a:spcBef>
                <a:spcPct val="0"/>
              </a:spcBef>
            </a:pPr>
            <a:r>
              <a:rPr lang="en-US" sz="10400" strike="noStrike" u="none">
                <a:solidFill>
                  <a:srgbClr val="000000"/>
                </a:solidFill>
                <a:latin typeface="Benne"/>
                <a:ea typeface="Benne"/>
                <a:cs typeface="Benne"/>
                <a:sym typeface="Benne"/>
              </a:rPr>
              <a:t>Conclusion</a:t>
            </a:r>
          </a:p>
        </p:txBody>
      </p:sp>
      <p:sp>
        <p:nvSpPr>
          <p:cNvPr name="TextBox 3" id="3"/>
          <p:cNvSpPr txBox="true"/>
          <p:nvPr/>
        </p:nvSpPr>
        <p:spPr>
          <a:xfrm rot="0">
            <a:off x="1586904" y="3170369"/>
            <a:ext cx="15114192" cy="893987"/>
          </a:xfrm>
          <a:prstGeom prst="rect">
            <a:avLst/>
          </a:prstGeom>
        </p:spPr>
        <p:txBody>
          <a:bodyPr anchor="t" rtlCol="false" tIns="0" lIns="0" bIns="0" rIns="0">
            <a:spAutoFit/>
          </a:bodyPr>
          <a:lstStyle/>
          <a:p>
            <a:pPr algn="ctr">
              <a:lnSpc>
                <a:spcPts val="3413"/>
              </a:lnSpc>
            </a:pPr>
            <a:r>
              <a:rPr lang="en-US" sz="2438">
                <a:solidFill>
                  <a:srgbClr val="000000"/>
                </a:solidFill>
                <a:latin typeface="Akzidenz-Grotesk"/>
                <a:ea typeface="Akzidenz-Grotesk"/>
                <a:cs typeface="Akzidenz-Grotesk"/>
                <a:sym typeface="Akzidenz-Grotesk"/>
              </a:rPr>
              <a:t>The purpose of this research study is to explore students enrolled in STEM-related majors about their perceptions, motivations, and barriers to enrolling, staying enrolled, and graduating in these fields.  </a:t>
            </a:r>
          </a:p>
        </p:txBody>
      </p:sp>
      <p:sp>
        <p:nvSpPr>
          <p:cNvPr name="TextBox 4" id="4"/>
          <p:cNvSpPr txBox="true"/>
          <p:nvPr/>
        </p:nvSpPr>
        <p:spPr>
          <a:xfrm rot="0">
            <a:off x="1462781" y="4410009"/>
            <a:ext cx="15362437" cy="1913972"/>
          </a:xfrm>
          <a:prstGeom prst="rect">
            <a:avLst/>
          </a:prstGeom>
        </p:spPr>
        <p:txBody>
          <a:bodyPr anchor="t" rtlCol="false" tIns="0" lIns="0" bIns="0" rIns="0">
            <a:spAutoFit/>
          </a:bodyPr>
          <a:lstStyle/>
          <a:p>
            <a:pPr algn="ctr">
              <a:lnSpc>
                <a:spcPts val="3702"/>
              </a:lnSpc>
            </a:pPr>
            <a:r>
              <a:rPr lang="en-US" sz="2644">
                <a:solidFill>
                  <a:srgbClr val="000000"/>
                </a:solidFill>
                <a:latin typeface="Akzidenz-Grotesk"/>
                <a:ea typeface="Akzidenz-Grotesk"/>
                <a:cs typeface="Akzidenz-Grotesk"/>
                <a:sym typeface="Akzidenz-Grotesk"/>
              </a:rPr>
              <a:t>This research mechanism has the potential to gather evidence about how to address the barriers that are preventing scientific investment in minority communities. We encourage you all to take these insights and implement findings that you have learned today to create the change we desire to create equitable change in STEM. </a:t>
            </a:r>
          </a:p>
        </p:txBody>
      </p:sp>
    </p:spTree>
  </p:cSld>
  <p:clrMapOvr>
    <a:masterClrMapping/>
  </p:clrMapOvr>
</p:sld>
</file>

<file path=ppt/slides/slide27.xml><?xml version="1.0" encoding="utf-8"?>
<p:sld xmlns:p="http://schemas.openxmlformats.org/presentationml/2006/main" xmlns:a="http://schemas.openxmlformats.org/drawingml/2006/main">
  <p:cSld>
    <p:bg>
      <p:bgPr>
        <a:solidFill>
          <a:srgbClr val="FAF7F2"/>
        </a:solidFill>
      </p:bgPr>
    </p:bg>
    <p:spTree>
      <p:nvGrpSpPr>
        <p:cNvPr id="1" name=""/>
        <p:cNvGrpSpPr/>
        <p:nvPr/>
      </p:nvGrpSpPr>
      <p:grpSpPr>
        <a:xfrm>
          <a:off x="0" y="0"/>
          <a:ext cx="0" cy="0"/>
          <a:chOff x="0" y="0"/>
          <a:chExt cx="0" cy="0"/>
        </a:xfrm>
      </p:grpSpPr>
      <p:sp>
        <p:nvSpPr>
          <p:cNvPr name="TextBox 2" id="2"/>
          <p:cNvSpPr txBox="true"/>
          <p:nvPr/>
        </p:nvSpPr>
        <p:spPr>
          <a:xfrm rot="0">
            <a:off x="1028700" y="923925"/>
            <a:ext cx="2712169" cy="896620"/>
          </a:xfrm>
          <a:prstGeom prst="rect">
            <a:avLst/>
          </a:prstGeom>
        </p:spPr>
        <p:txBody>
          <a:bodyPr anchor="t" rtlCol="false" tIns="0" lIns="0" bIns="0" rIns="0">
            <a:spAutoFit/>
          </a:bodyPr>
          <a:lstStyle/>
          <a:p>
            <a:pPr algn="ctr">
              <a:lnSpc>
                <a:spcPts val="7279"/>
              </a:lnSpc>
            </a:pPr>
            <a:r>
              <a:rPr lang="en-US" sz="5199">
                <a:solidFill>
                  <a:srgbClr val="000000"/>
                </a:solidFill>
                <a:latin typeface="Benne"/>
                <a:ea typeface="Benne"/>
                <a:cs typeface="Benne"/>
                <a:sym typeface="Benne"/>
              </a:rPr>
              <a:t>References</a:t>
            </a:r>
          </a:p>
        </p:txBody>
      </p:sp>
      <p:sp>
        <p:nvSpPr>
          <p:cNvPr name="TextBox 3" id="3"/>
          <p:cNvSpPr txBox="true"/>
          <p:nvPr/>
        </p:nvSpPr>
        <p:spPr>
          <a:xfrm rot="0">
            <a:off x="1028700" y="2411074"/>
            <a:ext cx="14974327" cy="6847226"/>
          </a:xfrm>
          <a:prstGeom prst="rect">
            <a:avLst/>
          </a:prstGeom>
        </p:spPr>
        <p:txBody>
          <a:bodyPr anchor="t" rtlCol="false" tIns="0" lIns="0" bIns="0" rIns="0">
            <a:spAutoFit/>
          </a:bodyPr>
          <a:lstStyle/>
          <a:p>
            <a:pPr algn="l" marL="524490" indent="-262245" lvl="1">
              <a:lnSpc>
                <a:spcPts val="3401"/>
              </a:lnSpc>
              <a:buFont typeface="Arial"/>
              <a:buChar char="•"/>
            </a:pPr>
            <a:r>
              <a:rPr lang="en-US" sz="2429">
                <a:solidFill>
                  <a:srgbClr val="000000"/>
                </a:solidFill>
                <a:latin typeface="Akzidenz-Grotesk"/>
                <a:ea typeface="Akzidenz-Grotesk"/>
                <a:cs typeface="Akzidenz-Grotesk"/>
                <a:sym typeface="Akzidenz-Grotesk"/>
              </a:rPr>
              <a:t>Ferrini-Mundy J. Driven by Diversity. Science. 2013;340(6130):278-.</a:t>
            </a:r>
          </a:p>
          <a:p>
            <a:pPr algn="l" marL="524490" indent="-262245" lvl="1">
              <a:lnSpc>
                <a:spcPts val="3401"/>
              </a:lnSpc>
              <a:buFont typeface="Arial"/>
              <a:buChar char="•"/>
            </a:pPr>
            <a:r>
              <a:rPr lang="en-US" sz="2429">
                <a:solidFill>
                  <a:srgbClr val="000000"/>
                </a:solidFill>
                <a:latin typeface="Akzidenz-Grotesk"/>
                <a:ea typeface="Akzidenz-Grotesk"/>
                <a:cs typeface="Akzidenz-Grotesk"/>
                <a:sym typeface="Akzidenz-Grotesk"/>
              </a:rPr>
              <a:t>Kuhn TS. The structure of scientific revolutions. 50th anniversary. Argument: Biannual Philosophical Journal. 2013;3(2):539–43-–43. </a:t>
            </a:r>
          </a:p>
          <a:p>
            <a:pPr algn="l" marL="524490" indent="-262245" lvl="1">
              <a:lnSpc>
                <a:spcPts val="3401"/>
              </a:lnSpc>
              <a:buFont typeface="Arial"/>
              <a:buChar char="•"/>
            </a:pPr>
            <a:r>
              <a:rPr lang="en-US" sz="2429">
                <a:solidFill>
                  <a:srgbClr val="000000"/>
                </a:solidFill>
                <a:latin typeface="Akzidenz-Grotesk"/>
                <a:ea typeface="Akzidenz-Grotesk"/>
                <a:cs typeface="Akzidenz-Grotesk"/>
                <a:sym typeface="Akzidenz-Grotesk"/>
              </a:rPr>
              <a:t>Kindi V, Arabatzis T. Kuhn's The structure of scientific revolutions revisited: Routledge; 2013.</a:t>
            </a:r>
          </a:p>
          <a:p>
            <a:pPr algn="l" marL="524490" indent="-262245" lvl="1">
              <a:lnSpc>
                <a:spcPts val="3401"/>
              </a:lnSpc>
              <a:buFont typeface="Arial"/>
              <a:buChar char="•"/>
            </a:pPr>
            <a:r>
              <a:rPr lang="en-US" sz="2429">
                <a:solidFill>
                  <a:srgbClr val="000000"/>
                </a:solidFill>
                <a:latin typeface="Akzidenz-Grotesk"/>
                <a:ea typeface="Akzidenz-Grotesk"/>
                <a:cs typeface="Akzidenz-Grotesk"/>
                <a:sym typeface="Akzidenz-Grotesk"/>
              </a:rPr>
              <a:t>Bharmal N, Derose KP, Felician M, Weden MM. Understanding the upstream social determinants of health. California: RAND. 2015:1-18.</a:t>
            </a:r>
          </a:p>
          <a:p>
            <a:pPr algn="l" marL="524490" indent="-262245" lvl="1">
              <a:lnSpc>
                <a:spcPts val="3401"/>
              </a:lnSpc>
              <a:buFont typeface="Arial"/>
              <a:buChar char="•"/>
            </a:pPr>
            <a:r>
              <a:rPr lang="en-US" sz="2429">
                <a:solidFill>
                  <a:srgbClr val="000000"/>
                </a:solidFill>
                <a:latin typeface="Akzidenz-Grotesk"/>
                <a:ea typeface="Akzidenz-Grotesk"/>
                <a:cs typeface="Akzidenz-Grotesk"/>
                <a:sym typeface="Akzidenz-Grotesk"/>
              </a:rPr>
              <a:t>Brownson RC, Kreuter MW, Arrington BA, True WR. Translating scientific discoveries into public health action: how can schools of public health move us forward? Public Health Rep. 2006;121(1):97</a:t>
            </a:r>
          </a:p>
          <a:p>
            <a:pPr algn="l" marL="524490" indent="-262245" lvl="1">
              <a:lnSpc>
                <a:spcPts val="3401"/>
              </a:lnSpc>
              <a:buFont typeface="Arial"/>
              <a:buChar char="•"/>
            </a:pPr>
            <a:r>
              <a:rPr lang="en-US" sz="2429">
                <a:solidFill>
                  <a:srgbClr val="000000"/>
                </a:solidFill>
                <a:latin typeface="Akzidenz-Grotesk"/>
                <a:ea typeface="Akzidenz-Grotesk"/>
                <a:cs typeface="Akzidenz-Grotesk"/>
                <a:sym typeface="Akzidenz-Grotesk"/>
              </a:rPr>
              <a:t>Oxman AD, Thomson MA, Davis DA, Haynes RB. No magic bullets: a systematic review of 102 trials of interventions to improve professional practice. Cmaj. 1995;153(10):1423-31.</a:t>
            </a:r>
          </a:p>
          <a:p>
            <a:pPr algn="l" marL="524490" indent="-262245" lvl="1">
              <a:lnSpc>
                <a:spcPts val="3401"/>
              </a:lnSpc>
              <a:buFont typeface="Arial"/>
              <a:buChar char="•"/>
            </a:pPr>
            <a:r>
              <a:rPr lang="en-US" sz="2429">
                <a:solidFill>
                  <a:srgbClr val="000000"/>
                </a:solidFill>
                <a:latin typeface="Akzidenz-Grotesk"/>
                <a:ea typeface="Akzidenz-Grotesk"/>
                <a:cs typeface="Akzidenz-Grotesk"/>
                <a:sym typeface="Akzidenz-Grotesk"/>
              </a:rPr>
              <a:t>Elias RR, Jutte DP, Moore A. Exploring consensus across sectors for measuring the social determinants of health. SSM - population health. 2019;7:100395.</a:t>
            </a:r>
          </a:p>
          <a:p>
            <a:pPr algn="l" marL="524490" indent="-262245" lvl="1">
              <a:lnSpc>
                <a:spcPts val="3401"/>
              </a:lnSpc>
              <a:buFont typeface="Arial"/>
              <a:buChar char="•"/>
            </a:pPr>
            <a:r>
              <a:rPr lang="en-US" sz="2429">
                <a:solidFill>
                  <a:srgbClr val="000000"/>
                </a:solidFill>
                <a:latin typeface="Akzidenz-Grotesk"/>
                <a:ea typeface="Akzidenz-Grotesk"/>
                <a:cs typeface="Akzidenz-Grotesk"/>
                <a:sym typeface="Akzidenz-Grotesk"/>
              </a:rPr>
              <a:t>Frieden TR, Varghese CV, Kishore SP, Campbell NRC, Moran AE, Padwal R, et al. Scaling up effective treatment of hypertension—A pathfinder for universal health coverage. The Journal of Clinical Hypertension. 2019;21(10):1442-9 </a:t>
            </a:r>
          </a:p>
          <a:p>
            <a:pPr algn="l">
              <a:lnSpc>
                <a:spcPts val="3036"/>
              </a:lnSpc>
            </a:pPr>
          </a:p>
        </p:txBody>
      </p:sp>
    </p:spTree>
  </p:cSld>
  <p:clrMapOvr>
    <a:masterClrMapping/>
  </p:clrMapOvr>
</p:sld>
</file>

<file path=ppt/slides/slide28.xml><?xml version="1.0" encoding="utf-8"?>
<p:sld xmlns:p="http://schemas.openxmlformats.org/presentationml/2006/main" xmlns:a="http://schemas.openxmlformats.org/drawingml/2006/main">
  <p:cSld>
    <p:bg>
      <p:bgPr>
        <a:solidFill>
          <a:srgbClr val="FAF7F2"/>
        </a:solidFill>
      </p:bgPr>
    </p:bg>
    <p:spTree>
      <p:nvGrpSpPr>
        <p:cNvPr id="1" name=""/>
        <p:cNvGrpSpPr/>
        <p:nvPr/>
      </p:nvGrpSpPr>
      <p:grpSpPr>
        <a:xfrm>
          <a:off x="0" y="0"/>
          <a:ext cx="0" cy="0"/>
          <a:chOff x="0" y="0"/>
          <a:chExt cx="0" cy="0"/>
        </a:xfrm>
      </p:grpSpPr>
      <p:sp>
        <p:nvSpPr>
          <p:cNvPr name="TextBox 2" id="2"/>
          <p:cNvSpPr txBox="true"/>
          <p:nvPr/>
        </p:nvSpPr>
        <p:spPr>
          <a:xfrm rot="0">
            <a:off x="1402863" y="3439643"/>
            <a:ext cx="15482275" cy="1515364"/>
          </a:xfrm>
          <a:prstGeom prst="rect">
            <a:avLst/>
          </a:prstGeom>
        </p:spPr>
        <p:txBody>
          <a:bodyPr anchor="t" rtlCol="false" tIns="0" lIns="0" bIns="0" rIns="0">
            <a:spAutoFit/>
          </a:bodyPr>
          <a:lstStyle/>
          <a:p>
            <a:pPr algn="l" marL="0" indent="0" lvl="0">
              <a:lnSpc>
                <a:spcPts val="11648"/>
              </a:lnSpc>
              <a:spcBef>
                <a:spcPct val="0"/>
              </a:spcBef>
            </a:pPr>
            <a:r>
              <a:rPr lang="en-US" sz="10400">
                <a:solidFill>
                  <a:srgbClr val="291E18"/>
                </a:solidFill>
                <a:latin typeface="Benne"/>
                <a:ea typeface="Benne"/>
                <a:cs typeface="Benne"/>
                <a:sym typeface="Benne"/>
              </a:rPr>
              <a:t>Thank you for your audience!</a:t>
            </a:r>
          </a:p>
        </p:txBody>
      </p:sp>
      <p:sp>
        <p:nvSpPr>
          <p:cNvPr name="TextBox 3" id="3"/>
          <p:cNvSpPr txBox="true"/>
          <p:nvPr/>
        </p:nvSpPr>
        <p:spPr>
          <a:xfrm rot="0">
            <a:off x="13465574" y="1015313"/>
            <a:ext cx="3793726" cy="314325"/>
          </a:xfrm>
          <a:prstGeom prst="rect">
            <a:avLst/>
          </a:prstGeom>
        </p:spPr>
        <p:txBody>
          <a:bodyPr anchor="t" rtlCol="false" tIns="0" lIns="0" bIns="0" rIns="0">
            <a:spAutoFit/>
          </a:bodyPr>
          <a:lstStyle/>
          <a:p>
            <a:pPr algn="r">
              <a:lnSpc>
                <a:spcPts val="2040"/>
              </a:lnSpc>
            </a:pPr>
            <a:r>
              <a:rPr lang="en-US" sz="1700" spc="137">
                <a:solidFill>
                  <a:srgbClr val="291E18"/>
                </a:solidFill>
                <a:latin typeface="Akzidenz-Grotesk Light"/>
                <a:ea typeface="Akzidenz-Grotesk Light"/>
                <a:cs typeface="Akzidenz-Grotesk Light"/>
                <a:sym typeface="Akzidenz-Grotesk Light"/>
              </a:rPr>
              <a:t>AHSIE Conference Spring 2025</a:t>
            </a:r>
          </a:p>
        </p:txBody>
      </p:sp>
      <p:sp>
        <p:nvSpPr>
          <p:cNvPr name="TextBox 4" id="4"/>
          <p:cNvSpPr txBox="true"/>
          <p:nvPr/>
        </p:nvSpPr>
        <p:spPr>
          <a:xfrm rot="0">
            <a:off x="1920062" y="5475077"/>
            <a:ext cx="14447877" cy="1510102"/>
          </a:xfrm>
          <a:prstGeom prst="rect">
            <a:avLst/>
          </a:prstGeom>
        </p:spPr>
        <p:txBody>
          <a:bodyPr anchor="t" rtlCol="false" tIns="0" lIns="0" bIns="0" rIns="0">
            <a:spAutoFit/>
          </a:bodyPr>
          <a:lstStyle/>
          <a:p>
            <a:pPr algn="ctr">
              <a:lnSpc>
                <a:spcPts val="3653"/>
              </a:lnSpc>
            </a:pPr>
            <a:r>
              <a:rPr lang="en-US" sz="2609" spc="211">
                <a:solidFill>
                  <a:srgbClr val="291E18"/>
                </a:solidFill>
                <a:latin typeface="Akzidenz-Grotesk Light"/>
                <a:ea typeface="Akzidenz-Grotesk Light"/>
                <a:cs typeface="Akzidenz-Grotesk Light"/>
                <a:sym typeface="Akzidenz-Grotesk Light"/>
              </a:rPr>
              <a:t>Fadel Ismail, Krystal Reynoso, Daniela Avila, with Dr. Maria Isabel Roldos-Prosser, DrPH</a:t>
            </a:r>
          </a:p>
          <a:p>
            <a:pPr algn="ctr">
              <a:lnSpc>
                <a:spcPts val="3653"/>
              </a:lnSpc>
            </a:pPr>
            <a:r>
              <a:rPr lang="en-US" sz="2609" spc="211">
                <a:solidFill>
                  <a:srgbClr val="291E18"/>
                </a:solidFill>
                <a:latin typeface="Akzidenz-Grotesk Light"/>
                <a:ea typeface="Akzidenz-Grotesk Light"/>
                <a:cs typeface="Akzidenz-Grotesk Light"/>
                <a:sym typeface="Akzidenz-Grotesk Light"/>
              </a:rPr>
              <a:t>CUNY Institute for Health Equity (CIHE)</a:t>
            </a:r>
          </a:p>
          <a:p>
            <a:pPr algn="ctr" marL="0" indent="0" lvl="0">
              <a:lnSpc>
                <a:spcPts val="3653"/>
              </a:lnSpc>
            </a:pPr>
            <a:r>
              <a:rPr lang="en-US" sz="2609" spc="211">
                <a:solidFill>
                  <a:srgbClr val="291E18"/>
                </a:solidFill>
                <a:latin typeface="Akzidenz-Grotesk Light"/>
                <a:ea typeface="Akzidenz-Grotesk Light"/>
                <a:cs typeface="Akzidenz-Grotesk Light"/>
                <a:sym typeface="Akzidenz-Grotesk Light"/>
              </a:rPr>
              <a:t>CUNY Lehman College</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FAF7F2"/>
        </a:solidFill>
      </p:bgPr>
    </p:bg>
    <p:spTree>
      <p:nvGrpSpPr>
        <p:cNvPr id="1" name=""/>
        <p:cNvGrpSpPr/>
        <p:nvPr/>
      </p:nvGrpSpPr>
      <p:grpSpPr>
        <a:xfrm>
          <a:off x="0" y="0"/>
          <a:ext cx="0" cy="0"/>
          <a:chOff x="0" y="0"/>
          <a:chExt cx="0" cy="0"/>
        </a:xfrm>
      </p:grpSpPr>
      <p:sp>
        <p:nvSpPr>
          <p:cNvPr name="TextBox 2" id="2"/>
          <p:cNvSpPr txBox="true"/>
          <p:nvPr/>
        </p:nvSpPr>
        <p:spPr>
          <a:xfrm rot="0">
            <a:off x="1188616" y="1189615"/>
            <a:ext cx="15910768" cy="839978"/>
          </a:xfrm>
          <a:prstGeom prst="rect">
            <a:avLst/>
          </a:prstGeom>
        </p:spPr>
        <p:txBody>
          <a:bodyPr anchor="t" rtlCol="false" tIns="0" lIns="0" bIns="0" rIns="0">
            <a:spAutoFit/>
          </a:bodyPr>
          <a:lstStyle/>
          <a:p>
            <a:pPr algn="l" marL="0" indent="0" lvl="0">
              <a:lnSpc>
                <a:spcPts val="6495"/>
              </a:lnSpc>
              <a:spcBef>
                <a:spcPct val="0"/>
              </a:spcBef>
            </a:pPr>
            <a:r>
              <a:rPr lang="en-US" sz="5799">
                <a:solidFill>
                  <a:srgbClr val="291E18"/>
                </a:solidFill>
                <a:latin typeface="Benne"/>
                <a:ea typeface="Benne"/>
                <a:cs typeface="Benne"/>
                <a:sym typeface="Benne"/>
              </a:rPr>
              <a:t>Why is diversity in STEM important?</a:t>
            </a:r>
          </a:p>
        </p:txBody>
      </p:sp>
      <p:sp>
        <p:nvSpPr>
          <p:cNvPr name="TextBox 3" id="3"/>
          <p:cNvSpPr txBox="true"/>
          <p:nvPr/>
        </p:nvSpPr>
        <p:spPr>
          <a:xfrm rot="0">
            <a:off x="13465574" y="1003878"/>
            <a:ext cx="3793726" cy="266700"/>
          </a:xfrm>
          <a:prstGeom prst="rect">
            <a:avLst/>
          </a:prstGeom>
        </p:spPr>
        <p:txBody>
          <a:bodyPr anchor="t" rtlCol="false" tIns="0" lIns="0" bIns="0" rIns="0">
            <a:spAutoFit/>
          </a:bodyPr>
          <a:lstStyle/>
          <a:p>
            <a:pPr algn="r">
              <a:lnSpc>
                <a:spcPts val="1920"/>
              </a:lnSpc>
            </a:pPr>
            <a:r>
              <a:rPr lang="en-US" sz="1600" spc="129">
                <a:solidFill>
                  <a:srgbClr val="FAF7F2"/>
                </a:solidFill>
                <a:latin typeface="Akzidenz-Grotesk Light"/>
                <a:ea typeface="Akzidenz-Grotesk Light"/>
                <a:cs typeface="Akzidenz-Grotesk Light"/>
                <a:sym typeface="Akzidenz-Grotesk Light"/>
              </a:rPr>
              <a:t>Thesis Defense</a:t>
            </a:r>
          </a:p>
        </p:txBody>
      </p:sp>
      <p:sp>
        <p:nvSpPr>
          <p:cNvPr name="TextBox 4" id="4"/>
          <p:cNvSpPr txBox="true"/>
          <p:nvPr/>
        </p:nvSpPr>
        <p:spPr>
          <a:xfrm rot="0">
            <a:off x="1188616" y="2808207"/>
            <a:ext cx="15783464" cy="5076825"/>
          </a:xfrm>
          <a:prstGeom prst="rect">
            <a:avLst/>
          </a:prstGeom>
        </p:spPr>
        <p:txBody>
          <a:bodyPr anchor="t" rtlCol="false" tIns="0" lIns="0" bIns="0" rIns="0">
            <a:spAutoFit/>
          </a:bodyPr>
          <a:lstStyle/>
          <a:p>
            <a:pPr algn="just">
              <a:lnSpc>
                <a:spcPts val="2868"/>
              </a:lnSpc>
              <a:spcBef>
                <a:spcPct val="0"/>
              </a:spcBef>
            </a:pPr>
            <a:r>
              <a:rPr lang="en-US" sz="2390" spc="193">
                <a:solidFill>
                  <a:srgbClr val="000000"/>
                </a:solidFill>
                <a:latin typeface="Akzidenz-Grotesk Light"/>
                <a:ea typeface="Akzidenz-Grotesk Light"/>
                <a:cs typeface="Akzidenz-Grotesk Light"/>
                <a:sym typeface="Akzidenz-Grotesk Light"/>
              </a:rPr>
              <a:t>It is well established that diversity of perspectives, ideas, and priorities from varied backgrounds, experiences, and cultures shape science. (1). </a:t>
            </a:r>
          </a:p>
          <a:p>
            <a:pPr algn="just">
              <a:lnSpc>
                <a:spcPts val="2866"/>
              </a:lnSpc>
              <a:spcBef>
                <a:spcPct val="0"/>
              </a:spcBef>
            </a:pPr>
          </a:p>
          <a:p>
            <a:pPr algn="just">
              <a:lnSpc>
                <a:spcPts val="2866"/>
              </a:lnSpc>
              <a:spcBef>
                <a:spcPct val="0"/>
              </a:spcBef>
            </a:pPr>
            <a:r>
              <a:rPr lang="en-US" sz="2389" spc="193">
                <a:solidFill>
                  <a:srgbClr val="000000"/>
                </a:solidFill>
                <a:latin typeface="Akzidenz-Grotesk Light"/>
                <a:ea typeface="Akzidenz-Grotesk Light"/>
                <a:cs typeface="Akzidenz-Grotesk Light"/>
                <a:sym typeface="Akzidenz-Grotesk Light"/>
              </a:rPr>
              <a:t>U.S. philosopher Thomas S. Kuhn proposed in his iconic book, The Structure of Scientific Revolutions (1962), that the prevailing view of progress in science in which science advances results from the "development-by-accumulation" of accepted facts and theories. (2) This premise has been reviewed and ratified by social scientists, philosophers, and scientists from around the world. (3)</a:t>
            </a:r>
          </a:p>
          <a:p>
            <a:pPr algn="just">
              <a:lnSpc>
                <a:spcPts val="2866"/>
              </a:lnSpc>
              <a:spcBef>
                <a:spcPct val="0"/>
              </a:spcBef>
            </a:pPr>
          </a:p>
          <a:p>
            <a:pPr algn="just">
              <a:lnSpc>
                <a:spcPts val="2866"/>
              </a:lnSpc>
              <a:spcBef>
                <a:spcPct val="0"/>
              </a:spcBef>
            </a:pPr>
            <a:r>
              <a:rPr lang="en-US" sz="2389" spc="193">
                <a:solidFill>
                  <a:srgbClr val="000000"/>
                </a:solidFill>
                <a:latin typeface="Akzidenz-Grotesk Light"/>
                <a:ea typeface="Akzidenz-Grotesk Light"/>
                <a:cs typeface="Akzidenz-Grotesk Light"/>
                <a:sym typeface="Akzidenz-Grotesk Light"/>
              </a:rPr>
              <a:t>Medical advances and new technologies have allowed Americans to live longer and healthier lives for the past century. These advances, however, have not helped all Americans equally, and disparities persist, disproportionately affecting racial and ethnic minority populations, individuals of less privileged socioeconomic status (SES), underserved rural residents, sexual and gender minorities (SGMs), immigrants, and subpopulations that are characterized by two or more of these descriptions. </a:t>
            </a:r>
          </a:p>
        </p:txBody>
      </p:sp>
      <p:sp>
        <p:nvSpPr>
          <p:cNvPr name="TextBox 5" id="5"/>
          <p:cNvSpPr txBox="true"/>
          <p:nvPr/>
        </p:nvSpPr>
        <p:spPr>
          <a:xfrm rot="0">
            <a:off x="1028700" y="8692220"/>
            <a:ext cx="13806934" cy="814387"/>
          </a:xfrm>
          <a:prstGeom prst="rect">
            <a:avLst/>
          </a:prstGeom>
        </p:spPr>
        <p:txBody>
          <a:bodyPr anchor="t" rtlCol="false" tIns="0" lIns="0" bIns="0" rIns="0">
            <a:spAutoFit/>
          </a:bodyPr>
          <a:lstStyle/>
          <a:p>
            <a:pPr algn="l">
              <a:lnSpc>
                <a:spcPts val="1920"/>
              </a:lnSpc>
              <a:spcBef>
                <a:spcPct val="0"/>
              </a:spcBef>
            </a:pPr>
            <a:r>
              <a:rPr lang="en-US" sz="1600" spc="129">
                <a:solidFill>
                  <a:srgbClr val="000000"/>
                </a:solidFill>
                <a:latin typeface="Akzidenz-Grotesk Light"/>
                <a:ea typeface="Akzidenz-Grotesk Light"/>
                <a:cs typeface="Akzidenz-Grotesk Light"/>
                <a:sym typeface="Akzidenz-Grotesk Light"/>
              </a:rPr>
              <a:t>(1) </a:t>
            </a:r>
            <a:r>
              <a:rPr lang="en-US" sz="1600" spc="129">
                <a:solidFill>
                  <a:srgbClr val="000000"/>
                </a:solidFill>
                <a:latin typeface="Akzidenz-Grotesk Light"/>
                <a:ea typeface="Akzidenz-Grotesk Light"/>
                <a:cs typeface="Akzidenz-Grotesk Light"/>
                <a:sym typeface="Akzidenz-Grotesk Light"/>
              </a:rPr>
              <a:t>Ferrini-Mundy J. Driven by Diversity. Science. 2013;340(6130):278-.</a:t>
            </a:r>
          </a:p>
          <a:p>
            <a:pPr algn="l">
              <a:lnSpc>
                <a:spcPts val="1920"/>
              </a:lnSpc>
              <a:spcBef>
                <a:spcPct val="0"/>
              </a:spcBef>
            </a:pPr>
            <a:r>
              <a:rPr lang="en-US" sz="1600" spc="129">
                <a:solidFill>
                  <a:srgbClr val="000000"/>
                </a:solidFill>
                <a:latin typeface="Akzidenz-Grotesk Light"/>
                <a:ea typeface="Akzidenz-Grotesk Light"/>
                <a:cs typeface="Akzidenz-Grotesk Light"/>
                <a:sym typeface="Akzidenz-Grotesk Light"/>
              </a:rPr>
              <a:t>(2) Kuhn TS. The structure of scientific revolutions. 50th anniversary. Argument: Biannual Philosophical Journal. 2013;3(2):539–43-–43. </a:t>
            </a:r>
          </a:p>
          <a:p>
            <a:pPr algn="l">
              <a:lnSpc>
                <a:spcPts val="1920"/>
              </a:lnSpc>
              <a:spcBef>
                <a:spcPct val="0"/>
              </a:spcBef>
            </a:pPr>
            <a:r>
              <a:rPr lang="en-US" sz="1600" spc="129">
                <a:solidFill>
                  <a:srgbClr val="000000"/>
                </a:solidFill>
                <a:latin typeface="Akzidenz-Grotesk Light"/>
                <a:ea typeface="Akzidenz-Grotesk Light"/>
                <a:cs typeface="Akzidenz-Grotesk Light"/>
                <a:sym typeface="Akzidenz-Grotesk Light"/>
              </a:rPr>
              <a:t>(3) Kindi V, Arabatzis T. Kuhn's The structure of scientific revolutions revisited: Routledge; 2013.</a:t>
            </a:r>
          </a:p>
        </p:txBody>
      </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AF7F2"/>
        </a:solidFill>
      </p:bgPr>
    </p:bg>
    <p:spTree>
      <p:nvGrpSpPr>
        <p:cNvPr id="1" name=""/>
        <p:cNvGrpSpPr/>
        <p:nvPr/>
      </p:nvGrpSpPr>
      <p:grpSpPr>
        <a:xfrm>
          <a:off x="0" y="0"/>
          <a:ext cx="0" cy="0"/>
          <a:chOff x="0" y="0"/>
          <a:chExt cx="0" cy="0"/>
        </a:xfrm>
      </p:grpSpPr>
      <p:sp>
        <p:nvSpPr>
          <p:cNvPr name="TextBox 2" id="2"/>
          <p:cNvSpPr txBox="true"/>
          <p:nvPr/>
        </p:nvSpPr>
        <p:spPr>
          <a:xfrm rot="0">
            <a:off x="852379" y="1194025"/>
            <a:ext cx="16583242" cy="839978"/>
          </a:xfrm>
          <a:prstGeom prst="rect">
            <a:avLst/>
          </a:prstGeom>
        </p:spPr>
        <p:txBody>
          <a:bodyPr anchor="t" rtlCol="false" tIns="0" lIns="0" bIns="0" rIns="0">
            <a:spAutoFit/>
          </a:bodyPr>
          <a:lstStyle/>
          <a:p>
            <a:pPr algn="ctr" marL="0" indent="0" lvl="0">
              <a:lnSpc>
                <a:spcPts val="6495"/>
              </a:lnSpc>
              <a:spcBef>
                <a:spcPct val="0"/>
              </a:spcBef>
            </a:pPr>
            <a:r>
              <a:rPr lang="en-US" sz="5799">
                <a:solidFill>
                  <a:srgbClr val="291E18"/>
                </a:solidFill>
                <a:latin typeface="Benne"/>
                <a:ea typeface="Benne"/>
                <a:cs typeface="Benne"/>
                <a:sym typeface="Benne"/>
              </a:rPr>
              <a:t>Common Stereotypes in STEM</a:t>
            </a:r>
          </a:p>
        </p:txBody>
      </p:sp>
      <p:sp>
        <p:nvSpPr>
          <p:cNvPr name="TextBox 3" id="3"/>
          <p:cNvSpPr txBox="true"/>
          <p:nvPr/>
        </p:nvSpPr>
        <p:spPr>
          <a:xfrm rot="0">
            <a:off x="1028700" y="2487875"/>
            <a:ext cx="12566257" cy="2867025"/>
          </a:xfrm>
          <a:prstGeom prst="rect">
            <a:avLst/>
          </a:prstGeom>
        </p:spPr>
        <p:txBody>
          <a:bodyPr anchor="t" rtlCol="false" tIns="0" lIns="0" bIns="0" rIns="0">
            <a:spAutoFit/>
          </a:bodyPr>
          <a:lstStyle/>
          <a:p>
            <a:pPr algn="just" marL="672899" indent="-336449" lvl="1">
              <a:lnSpc>
                <a:spcPts val="3740"/>
              </a:lnSpc>
              <a:buFont typeface="Arial"/>
              <a:buChar char="•"/>
            </a:pPr>
            <a:r>
              <a:rPr lang="en-US" sz="3116" spc="252">
                <a:solidFill>
                  <a:srgbClr val="291E18"/>
                </a:solidFill>
                <a:latin typeface="Akzidenz-Grotesk"/>
                <a:ea typeface="Akzidenz-Grotesk"/>
                <a:cs typeface="Akzidenz-Grotesk"/>
                <a:sym typeface="Akzidenz-Grotesk"/>
              </a:rPr>
              <a:t>STEM is for White and Asian Men (1)</a:t>
            </a:r>
          </a:p>
          <a:p>
            <a:pPr algn="just" marL="672899" indent="-336449" lvl="1">
              <a:lnSpc>
                <a:spcPts val="3740"/>
              </a:lnSpc>
              <a:buFont typeface="Arial"/>
              <a:buChar char="•"/>
            </a:pPr>
            <a:r>
              <a:rPr lang="en-US" sz="3116" spc="252">
                <a:solidFill>
                  <a:srgbClr val="291E18"/>
                </a:solidFill>
                <a:latin typeface="Akzidenz-Grotesk"/>
                <a:ea typeface="Akzidenz-Grotesk"/>
                <a:cs typeface="Akzidenz-Grotesk"/>
                <a:sym typeface="Akzidenz-Grotesk"/>
              </a:rPr>
              <a:t>STEM Requires Innate Genius (2)</a:t>
            </a:r>
          </a:p>
          <a:p>
            <a:pPr algn="just" marL="672899" indent="-336449" lvl="1">
              <a:lnSpc>
                <a:spcPts val="3740"/>
              </a:lnSpc>
              <a:buFont typeface="Arial"/>
              <a:buChar char="•"/>
            </a:pPr>
            <a:r>
              <a:rPr lang="en-US" sz="3116" spc="252">
                <a:solidFill>
                  <a:srgbClr val="291E18"/>
                </a:solidFill>
                <a:latin typeface="Akzidenz-Grotesk"/>
                <a:ea typeface="Akzidenz-Grotesk"/>
                <a:cs typeface="Akzidenz-Grotesk"/>
                <a:sym typeface="Akzidenz-Grotesk"/>
              </a:rPr>
              <a:t>STEM is a Pure Meritocracy</a:t>
            </a:r>
          </a:p>
          <a:p>
            <a:pPr algn="just" marL="672899" indent="-336449" lvl="1">
              <a:lnSpc>
                <a:spcPts val="3740"/>
              </a:lnSpc>
              <a:buFont typeface="Arial"/>
              <a:buChar char="•"/>
            </a:pPr>
            <a:r>
              <a:rPr lang="en-US" sz="3116" spc="252">
                <a:solidFill>
                  <a:srgbClr val="291E18"/>
                </a:solidFill>
                <a:latin typeface="Akzidenz-Grotesk"/>
                <a:ea typeface="Akzidenz-Grotesk"/>
                <a:cs typeface="Akzidenz-Grotesk"/>
                <a:sym typeface="Akzidenz-Grotesk"/>
              </a:rPr>
              <a:t>The "Weed-Out" Culture is Necessary (3)</a:t>
            </a:r>
          </a:p>
          <a:p>
            <a:pPr algn="just" marL="672899" indent="-336449" lvl="1">
              <a:lnSpc>
                <a:spcPts val="3740"/>
              </a:lnSpc>
              <a:buFont typeface="Arial"/>
              <a:buChar char="•"/>
            </a:pPr>
            <a:r>
              <a:rPr lang="en-US" sz="3116" spc="252">
                <a:solidFill>
                  <a:srgbClr val="291E18"/>
                </a:solidFill>
                <a:latin typeface="Akzidenz-Grotesk"/>
                <a:ea typeface="Akzidenz-Grotesk"/>
                <a:cs typeface="Akzidenz-Grotesk"/>
                <a:sym typeface="Akzidenz-Grotesk"/>
              </a:rPr>
              <a:t>STEM is Objective and Apolitical </a:t>
            </a:r>
          </a:p>
          <a:p>
            <a:pPr algn="just" marL="672899" indent="-336449" lvl="1">
              <a:lnSpc>
                <a:spcPts val="3740"/>
              </a:lnSpc>
              <a:buFont typeface="Arial"/>
              <a:buChar char="•"/>
            </a:pPr>
            <a:r>
              <a:rPr lang="en-US" sz="3116" spc="252">
                <a:solidFill>
                  <a:srgbClr val="291E18"/>
                </a:solidFill>
                <a:latin typeface="Akzidenz-Grotesk"/>
                <a:ea typeface="Akzidenz-Grotesk"/>
                <a:cs typeface="Akzidenz-Grotesk"/>
                <a:sym typeface="Akzidenz-Grotesk"/>
              </a:rPr>
              <a:t>STEM is Separate from Culture and Identity (4) </a:t>
            </a:r>
          </a:p>
        </p:txBody>
      </p:sp>
      <p:sp>
        <p:nvSpPr>
          <p:cNvPr name="TextBox 4" id="4"/>
          <p:cNvSpPr txBox="true"/>
          <p:nvPr/>
        </p:nvSpPr>
        <p:spPr>
          <a:xfrm rot="0">
            <a:off x="1028700" y="5846872"/>
            <a:ext cx="16301543" cy="3362325"/>
          </a:xfrm>
          <a:prstGeom prst="rect">
            <a:avLst/>
          </a:prstGeom>
        </p:spPr>
        <p:txBody>
          <a:bodyPr anchor="t" rtlCol="false" tIns="0" lIns="0" bIns="0" rIns="0">
            <a:spAutoFit/>
          </a:bodyPr>
          <a:lstStyle/>
          <a:p>
            <a:pPr algn="l">
              <a:lnSpc>
                <a:spcPts val="1920"/>
              </a:lnSpc>
            </a:pPr>
            <a:r>
              <a:rPr lang="en-US" sz="1600" spc="129">
                <a:solidFill>
                  <a:srgbClr val="291E18"/>
                </a:solidFill>
                <a:latin typeface="Akzidenz-Grotesk"/>
                <a:ea typeface="Akzidenz-Grotesk"/>
                <a:cs typeface="Akzidenz-Grotesk"/>
                <a:sym typeface="Akzidenz-Grotesk"/>
              </a:rPr>
              <a:t>(1) Allen, D., Dancy, M., Stearns, E., Mickelson, R., &amp; Bottia, M. (2022). Racism, sexism and disconnection: Contrasting experiences of Black women in STEM before and after transfer from community college. International Journal of STEM Education, 9(1), 20. </a:t>
            </a:r>
          </a:p>
          <a:p>
            <a:pPr algn="l">
              <a:lnSpc>
                <a:spcPts val="1920"/>
              </a:lnSpc>
            </a:pPr>
            <a:r>
              <a:rPr lang="en-US" sz="1600" spc="129">
                <a:solidFill>
                  <a:srgbClr val="291E18"/>
                </a:solidFill>
                <a:latin typeface="Akzidenz-Grotesk"/>
                <a:ea typeface="Akzidenz-Grotesk"/>
                <a:cs typeface="Akzidenz-Grotesk"/>
                <a:sym typeface="Akzidenz-Grotesk"/>
              </a:rPr>
              <a:t>(2) Covarrubias, R., Laiduc, G., &amp; Valle, I. (2019). Growth messages increase help-seeking and performance for women in STEM. Group Processes &amp; Intergroup Relations, 22(3), 434– 451. </a:t>
            </a:r>
            <a:r>
              <a:rPr lang="en-US" sz="1600" spc="129" u="sng">
                <a:solidFill>
                  <a:srgbClr val="291E18"/>
                </a:solidFill>
                <a:latin typeface="Akzidenz-Grotesk"/>
                <a:ea typeface="Akzidenz-Grotesk"/>
                <a:cs typeface="Akzidenz-Grotesk"/>
                <a:sym typeface="Akzidenz-Grotesk"/>
                <a:hlinkClick r:id="rId2" tooltip="https://doi.org/10.1177/1368430218802958"/>
              </a:rPr>
              <a:t>https://doi.org/10.1177/1368430218802958</a:t>
            </a:r>
          </a:p>
          <a:p>
            <a:pPr algn="l">
              <a:lnSpc>
                <a:spcPts val="1920"/>
              </a:lnSpc>
            </a:pPr>
            <a:r>
              <a:rPr lang="en-US" sz="1600" spc="129">
                <a:solidFill>
                  <a:srgbClr val="291E18"/>
                </a:solidFill>
                <a:latin typeface="Akzidenz-Grotesk"/>
                <a:ea typeface="Akzidenz-Grotesk"/>
                <a:cs typeface="Akzidenz-Grotesk"/>
                <a:sym typeface="Akzidenz-Grotesk"/>
              </a:rPr>
              <a:t>(3) Weston, T. J., Seymour, E., Koch, A. K., &amp; Drake, B. M. (2019). Weed-out classes and their consequences. In E. Seymour &amp; A.-B. Hunter (Eds.), Talking about leaving revisited: 288 Community College Review 52(3) Persistence, relocation, and loss in undergraduate STEM education (pp. 197–243). Springer International Publishing. </a:t>
            </a:r>
            <a:r>
              <a:rPr lang="en-US" sz="1600" spc="129" u="sng">
                <a:solidFill>
                  <a:srgbClr val="291E18"/>
                </a:solidFill>
                <a:latin typeface="Akzidenz-Grotesk"/>
                <a:ea typeface="Akzidenz-Grotesk"/>
                <a:cs typeface="Akzidenz-Grotesk"/>
                <a:sym typeface="Akzidenz-Grotesk"/>
                <a:hlinkClick r:id="rId3" tooltip="https://doi.org/10.1007/978-3-030-25304-2_7"/>
              </a:rPr>
              <a:t>https://doi.org/10.1007/978-3-030-25304-2_7</a:t>
            </a:r>
          </a:p>
          <a:p>
            <a:pPr algn="l">
              <a:lnSpc>
                <a:spcPts val="1920"/>
              </a:lnSpc>
            </a:pPr>
            <a:r>
              <a:rPr lang="en-US" sz="1600" spc="129">
                <a:solidFill>
                  <a:srgbClr val="291E18"/>
                </a:solidFill>
                <a:latin typeface="Akzidenz-Grotesk"/>
                <a:ea typeface="Akzidenz-Grotesk"/>
                <a:cs typeface="Akzidenz-Grotesk"/>
                <a:sym typeface="Akzidenz-Grotesk"/>
              </a:rPr>
              <a:t>(4) Rodriguez, S. L., Cunningham, K., &amp; Jordan, A. (2017). What a scientist looks like: How community colleges can utilize and enhance science identity development as a means to improve success for women of color. Community College Journal of Research and Practice, 41(4– 5), 232–238. </a:t>
            </a:r>
            <a:r>
              <a:rPr lang="en-US" sz="1600" spc="129" u="sng">
                <a:solidFill>
                  <a:srgbClr val="291E18"/>
                </a:solidFill>
                <a:latin typeface="Akzidenz-Grotesk"/>
                <a:ea typeface="Akzidenz-Grotesk"/>
                <a:cs typeface="Akzidenz-Grotesk"/>
                <a:sym typeface="Akzidenz-Grotesk"/>
                <a:hlinkClick r:id="rId4" tooltip="https://doi.org/10.1080/10668926.2016.1251354"/>
              </a:rPr>
              <a:t>https://doi.org/10.1080/10668926.2016.1251354</a:t>
            </a:r>
          </a:p>
          <a:p>
            <a:pPr algn="l">
              <a:lnSpc>
                <a:spcPts val="1920"/>
              </a:lnSpc>
            </a:pPr>
          </a:p>
          <a:p>
            <a:pPr algn="l">
              <a:lnSpc>
                <a:spcPts val="1920"/>
              </a:lnSpc>
            </a:pPr>
          </a:p>
          <a:p>
            <a:pPr algn="l">
              <a:lnSpc>
                <a:spcPts val="1920"/>
              </a:lnSpc>
            </a:pPr>
          </a:p>
          <a:p>
            <a:pPr algn="l">
              <a:lnSpc>
                <a:spcPts val="1920"/>
              </a:lnSpc>
              <a:spcBef>
                <a:spcPct val="0"/>
              </a:spcBef>
            </a:pPr>
          </a:p>
        </p:txBody>
      </p:sp>
    </p:spTree>
  </p:cSld>
  <p:clrMapOvr>
    <a:masterClrMapping/>
  </p:clrMapOvr>
  <p:transition spd="fast">
    <p:fade/>
  </p:transition>
</p:sld>
</file>

<file path=ppt/slides/slide5.xml><?xml version="1.0" encoding="utf-8"?>
<p:sld xmlns:p="http://schemas.openxmlformats.org/presentationml/2006/main" xmlns:a="http://schemas.openxmlformats.org/drawingml/2006/main">
  <p:cSld>
    <p:bg>
      <p:bgPr>
        <a:solidFill>
          <a:srgbClr val="FAF7F2"/>
        </a:solidFill>
      </p:bgPr>
    </p:bg>
    <p:spTree>
      <p:nvGrpSpPr>
        <p:cNvPr id="1" name=""/>
        <p:cNvGrpSpPr/>
        <p:nvPr/>
      </p:nvGrpSpPr>
      <p:grpSpPr>
        <a:xfrm>
          <a:off x="0" y="0"/>
          <a:ext cx="0" cy="0"/>
          <a:chOff x="0" y="0"/>
          <a:chExt cx="0" cy="0"/>
        </a:xfrm>
      </p:grpSpPr>
      <p:sp>
        <p:nvSpPr>
          <p:cNvPr name="TextBox 2" id="2"/>
          <p:cNvSpPr txBox="true"/>
          <p:nvPr/>
        </p:nvSpPr>
        <p:spPr>
          <a:xfrm rot="0">
            <a:off x="1586212" y="5312536"/>
            <a:ext cx="15115576" cy="1345987"/>
          </a:xfrm>
          <a:prstGeom prst="rect">
            <a:avLst/>
          </a:prstGeom>
        </p:spPr>
        <p:txBody>
          <a:bodyPr anchor="t" rtlCol="false" tIns="0" lIns="0" bIns="0" rIns="0">
            <a:spAutoFit/>
          </a:bodyPr>
          <a:lstStyle/>
          <a:p>
            <a:pPr algn="ctr">
              <a:lnSpc>
                <a:spcPts val="3155"/>
              </a:lnSpc>
              <a:spcBef>
                <a:spcPct val="0"/>
              </a:spcBef>
            </a:pPr>
            <a:r>
              <a:rPr lang="en-US" sz="2629">
                <a:solidFill>
                  <a:srgbClr val="000000"/>
                </a:solidFill>
                <a:latin typeface="Akzidenz-Grotesk Light"/>
                <a:ea typeface="Akzidenz-Grotesk Light"/>
                <a:cs typeface="Akzidenz-Grotesk Light"/>
                <a:sym typeface="Akzidenz-Grotesk Light"/>
              </a:rPr>
              <a:t>In the U.S.,</a:t>
            </a:r>
            <a:r>
              <a:rPr lang="en-US" sz="2629">
                <a:solidFill>
                  <a:srgbClr val="3C7504"/>
                </a:solidFill>
                <a:latin typeface="Akzidenz-Grotesk Light"/>
                <a:ea typeface="Akzidenz-Grotesk Light"/>
                <a:cs typeface="Akzidenz-Grotesk Light"/>
                <a:sym typeface="Akzidenz-Grotesk Light"/>
              </a:rPr>
              <a:t> </a:t>
            </a:r>
            <a:r>
              <a:rPr lang="en-US" b="true" sz="2629">
                <a:solidFill>
                  <a:srgbClr val="3C7504"/>
                </a:solidFill>
                <a:latin typeface="Akzidenz-Grotesk Bold"/>
                <a:ea typeface="Akzidenz-Grotesk Bold"/>
                <a:cs typeface="Akzidenz-Grotesk Bold"/>
                <a:sym typeface="Akzidenz-Grotesk Bold"/>
              </a:rPr>
              <a:t>Hispanics, African Americans, and American Indians and/or Alaska natives</a:t>
            </a:r>
            <a:r>
              <a:rPr lang="en-US" sz="2629">
                <a:solidFill>
                  <a:srgbClr val="000000"/>
                </a:solidFill>
                <a:latin typeface="Akzidenz-Grotesk Light"/>
                <a:ea typeface="Akzidenz-Grotesk Light"/>
                <a:cs typeface="Akzidenz-Grotesk Light"/>
                <a:sym typeface="Akzidenz-Grotesk Light"/>
              </a:rPr>
              <a:t> make up close to 30% of the general population, and yet, less than 10% of biomedical workforce is from a racial and ethnic minority (National Science Board, 2020). </a:t>
            </a:r>
          </a:p>
        </p:txBody>
      </p:sp>
      <p:sp>
        <p:nvSpPr>
          <p:cNvPr name="TextBox 3" id="3"/>
          <p:cNvSpPr txBox="true"/>
          <p:nvPr/>
        </p:nvSpPr>
        <p:spPr>
          <a:xfrm rot="0">
            <a:off x="1501498" y="3164286"/>
            <a:ext cx="15285004" cy="1323975"/>
          </a:xfrm>
          <a:prstGeom prst="rect">
            <a:avLst/>
          </a:prstGeom>
        </p:spPr>
        <p:txBody>
          <a:bodyPr anchor="t" rtlCol="false" tIns="0" lIns="0" bIns="0" rIns="0">
            <a:spAutoFit/>
          </a:bodyPr>
          <a:lstStyle/>
          <a:p>
            <a:pPr algn="ctr">
              <a:lnSpc>
                <a:spcPts val="3306"/>
              </a:lnSpc>
            </a:pPr>
            <a:r>
              <a:rPr lang="en-US" sz="2755">
                <a:solidFill>
                  <a:srgbClr val="291E18"/>
                </a:solidFill>
                <a:latin typeface="Akzidenz-Grotesk"/>
                <a:ea typeface="Akzidenz-Grotesk"/>
                <a:cs typeface="Akzidenz-Grotesk"/>
                <a:sym typeface="Akzidenz-Grotesk"/>
              </a:rPr>
              <a:t>Recent data by the National Center of Education Statistics (2018) indicate that nearly 60% of bachelor’s degrees in STEM were awarded to White students, while only 15% were awarded to </a:t>
            </a:r>
            <a:r>
              <a:rPr lang="en-US" b="true" sz="2755">
                <a:solidFill>
                  <a:srgbClr val="3C7504"/>
                </a:solidFill>
                <a:latin typeface="Akzidenz-Grotesk Bold"/>
                <a:ea typeface="Akzidenz-Grotesk Bold"/>
                <a:cs typeface="Akzidenz-Grotesk Bold"/>
                <a:sym typeface="Akzidenz-Grotesk Bold"/>
              </a:rPr>
              <a:t>Latinx</a:t>
            </a:r>
            <a:r>
              <a:rPr lang="en-US" sz="2755">
                <a:solidFill>
                  <a:srgbClr val="291E18"/>
                </a:solidFill>
                <a:latin typeface="Akzidenz-Grotesk"/>
                <a:ea typeface="Akzidenz-Grotesk"/>
                <a:cs typeface="Akzidenz-Grotesk"/>
                <a:sym typeface="Akzidenz-Grotesk"/>
              </a:rPr>
              <a:t> students and 9% to </a:t>
            </a:r>
            <a:r>
              <a:rPr lang="en-US" b="true" sz="2755">
                <a:solidFill>
                  <a:srgbClr val="3C7504"/>
                </a:solidFill>
                <a:latin typeface="Akzidenz-Grotesk Bold"/>
                <a:ea typeface="Akzidenz-Grotesk Bold"/>
                <a:cs typeface="Akzidenz-Grotesk Bold"/>
                <a:sym typeface="Akzidenz-Grotesk Bold"/>
              </a:rPr>
              <a:t>African American</a:t>
            </a:r>
            <a:r>
              <a:rPr lang="en-US" sz="2755">
                <a:solidFill>
                  <a:srgbClr val="291E18"/>
                </a:solidFill>
                <a:latin typeface="Akzidenz-Grotesk"/>
                <a:ea typeface="Akzidenz-Grotesk"/>
                <a:cs typeface="Akzidenz-Grotesk"/>
                <a:sym typeface="Akzidenz-Grotesk"/>
              </a:rPr>
              <a:t> students.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AF7F2"/>
        </a:solidFill>
      </p:bgPr>
    </p:bg>
    <p:spTree>
      <p:nvGrpSpPr>
        <p:cNvPr id="1" name=""/>
        <p:cNvGrpSpPr/>
        <p:nvPr/>
      </p:nvGrpSpPr>
      <p:grpSpPr>
        <a:xfrm>
          <a:off x="0" y="0"/>
          <a:ext cx="0" cy="0"/>
          <a:chOff x="0" y="0"/>
          <a:chExt cx="0" cy="0"/>
        </a:xfrm>
      </p:grpSpPr>
      <p:sp>
        <p:nvSpPr>
          <p:cNvPr name="Freeform 2" id="2"/>
          <p:cNvSpPr/>
          <p:nvPr/>
        </p:nvSpPr>
        <p:spPr>
          <a:xfrm flipH="false" flipV="false" rot="0">
            <a:off x="6061753" y="5292671"/>
            <a:ext cx="6164494" cy="4114800"/>
          </a:xfrm>
          <a:custGeom>
            <a:avLst/>
            <a:gdLst/>
            <a:ahLst/>
            <a:cxnLst/>
            <a:rect r="r" b="b" t="t" l="l"/>
            <a:pathLst>
              <a:path h="4114800" w="6164494">
                <a:moveTo>
                  <a:pt x="0" y="0"/>
                </a:moveTo>
                <a:lnTo>
                  <a:pt x="6164494" y="0"/>
                </a:lnTo>
                <a:lnTo>
                  <a:pt x="6164494" y="4114800"/>
                </a:lnTo>
                <a:lnTo>
                  <a:pt x="0" y="4114800"/>
                </a:lnTo>
                <a:lnTo>
                  <a:pt x="0" y="0"/>
                </a:lnTo>
                <a:close/>
              </a:path>
            </a:pathLst>
          </a:custGeom>
          <a:blipFill>
            <a:blip r:embed="rId2"/>
            <a:stretch>
              <a:fillRect l="0" t="0" r="0" b="0"/>
            </a:stretch>
          </a:blipFill>
        </p:spPr>
      </p:sp>
      <p:sp>
        <p:nvSpPr>
          <p:cNvPr name="TextBox 3" id="3"/>
          <p:cNvSpPr txBox="true"/>
          <p:nvPr/>
        </p:nvSpPr>
        <p:spPr>
          <a:xfrm rot="0">
            <a:off x="198517" y="1448725"/>
            <a:ext cx="17890966" cy="3694775"/>
          </a:xfrm>
          <a:prstGeom prst="rect">
            <a:avLst/>
          </a:prstGeom>
        </p:spPr>
        <p:txBody>
          <a:bodyPr anchor="t" rtlCol="false" tIns="0" lIns="0" bIns="0" rIns="0">
            <a:spAutoFit/>
          </a:bodyPr>
          <a:lstStyle/>
          <a:p>
            <a:pPr algn="ctr">
              <a:lnSpc>
                <a:spcPts val="7248"/>
              </a:lnSpc>
            </a:pPr>
            <a:r>
              <a:rPr lang="en-US" sz="6471">
                <a:solidFill>
                  <a:srgbClr val="291E18"/>
                </a:solidFill>
                <a:latin typeface="Benne"/>
                <a:ea typeface="Benne"/>
                <a:cs typeface="Benne"/>
                <a:sym typeface="Benne"/>
              </a:rPr>
              <a:t>Why are stereotypes in STEM detrimental?</a:t>
            </a:r>
          </a:p>
          <a:p>
            <a:pPr algn="ctr">
              <a:lnSpc>
                <a:spcPts val="7248"/>
              </a:lnSpc>
            </a:pPr>
          </a:p>
          <a:p>
            <a:pPr algn="ctr" marL="0" indent="0" lvl="0">
              <a:lnSpc>
                <a:spcPts val="7248"/>
              </a:lnSpc>
              <a:spcBef>
                <a:spcPct val="0"/>
              </a:spcBef>
            </a:pPr>
            <a:r>
              <a:rPr lang="en-US" sz="6471">
                <a:solidFill>
                  <a:srgbClr val="291E18"/>
                </a:solidFill>
                <a:latin typeface="Benne"/>
                <a:ea typeface="Benne"/>
                <a:cs typeface="Benne"/>
                <a:sym typeface="Benne"/>
              </a:rPr>
              <a:t>What is one way institutions can make STEM more inclusive?</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FAF7F2"/>
        </a:solidFill>
      </p:bgPr>
    </p:bg>
    <p:spTree>
      <p:nvGrpSpPr>
        <p:cNvPr id="1" name=""/>
        <p:cNvGrpSpPr/>
        <p:nvPr/>
      </p:nvGrpSpPr>
      <p:grpSpPr>
        <a:xfrm>
          <a:off x="0" y="0"/>
          <a:ext cx="0" cy="0"/>
          <a:chOff x="0" y="0"/>
          <a:chExt cx="0" cy="0"/>
        </a:xfrm>
      </p:grpSpPr>
      <p:sp>
        <p:nvSpPr>
          <p:cNvPr name="TextBox 2" id="2"/>
          <p:cNvSpPr txBox="true"/>
          <p:nvPr/>
        </p:nvSpPr>
        <p:spPr>
          <a:xfrm rot="0">
            <a:off x="1188616" y="750572"/>
            <a:ext cx="15910768" cy="839986"/>
          </a:xfrm>
          <a:prstGeom prst="rect">
            <a:avLst/>
          </a:prstGeom>
        </p:spPr>
        <p:txBody>
          <a:bodyPr anchor="t" rtlCol="false" tIns="0" lIns="0" bIns="0" rIns="0">
            <a:spAutoFit/>
          </a:bodyPr>
          <a:lstStyle/>
          <a:p>
            <a:pPr algn="l" marL="0" indent="0" lvl="0">
              <a:lnSpc>
                <a:spcPts val="6496"/>
              </a:lnSpc>
              <a:spcBef>
                <a:spcPct val="0"/>
              </a:spcBef>
            </a:pPr>
            <a:r>
              <a:rPr lang="en-US" sz="5800">
                <a:solidFill>
                  <a:srgbClr val="291E18"/>
                </a:solidFill>
                <a:latin typeface="Benne"/>
                <a:ea typeface="Benne"/>
                <a:cs typeface="Benne"/>
                <a:sym typeface="Benne"/>
              </a:rPr>
              <a:t>What is the role of MSIs and HSIs in STEM education?</a:t>
            </a:r>
          </a:p>
        </p:txBody>
      </p:sp>
      <p:sp>
        <p:nvSpPr>
          <p:cNvPr name="TextBox 3" id="3"/>
          <p:cNvSpPr txBox="true"/>
          <p:nvPr/>
        </p:nvSpPr>
        <p:spPr>
          <a:xfrm rot="0">
            <a:off x="13465574" y="1003878"/>
            <a:ext cx="3793726" cy="266700"/>
          </a:xfrm>
          <a:prstGeom prst="rect">
            <a:avLst/>
          </a:prstGeom>
        </p:spPr>
        <p:txBody>
          <a:bodyPr anchor="t" rtlCol="false" tIns="0" lIns="0" bIns="0" rIns="0">
            <a:spAutoFit/>
          </a:bodyPr>
          <a:lstStyle/>
          <a:p>
            <a:pPr algn="r">
              <a:lnSpc>
                <a:spcPts val="1920"/>
              </a:lnSpc>
            </a:pPr>
            <a:r>
              <a:rPr lang="en-US" sz="1600" spc="129">
                <a:solidFill>
                  <a:srgbClr val="FAF7F2"/>
                </a:solidFill>
                <a:latin typeface="Akzidenz-Grotesk Light"/>
                <a:ea typeface="Akzidenz-Grotesk Light"/>
                <a:cs typeface="Akzidenz-Grotesk Light"/>
                <a:sym typeface="Akzidenz-Grotesk Light"/>
              </a:rPr>
              <a:t>Thesis Defense</a:t>
            </a:r>
          </a:p>
        </p:txBody>
      </p:sp>
      <p:sp>
        <p:nvSpPr>
          <p:cNvPr name="TextBox 4" id="4"/>
          <p:cNvSpPr txBox="true"/>
          <p:nvPr/>
        </p:nvSpPr>
        <p:spPr>
          <a:xfrm rot="0">
            <a:off x="1028700" y="2041328"/>
            <a:ext cx="16230600" cy="5200650"/>
          </a:xfrm>
          <a:prstGeom prst="rect">
            <a:avLst/>
          </a:prstGeom>
        </p:spPr>
        <p:txBody>
          <a:bodyPr anchor="t" rtlCol="false" tIns="0" lIns="0" bIns="0" rIns="0">
            <a:spAutoFit/>
          </a:bodyPr>
          <a:lstStyle/>
          <a:p>
            <a:pPr algn="ctr">
              <a:lnSpc>
                <a:spcPts val="3740"/>
              </a:lnSpc>
            </a:pPr>
          </a:p>
          <a:p>
            <a:pPr algn="ctr">
              <a:lnSpc>
                <a:spcPts val="3740"/>
              </a:lnSpc>
            </a:pPr>
            <a:r>
              <a:rPr lang="en-US" sz="3116" spc="252">
                <a:solidFill>
                  <a:srgbClr val="291E18"/>
                </a:solidFill>
                <a:latin typeface="Akzidenz-Grotesk"/>
                <a:ea typeface="Akzidenz-Grotesk"/>
                <a:cs typeface="Akzidenz-Grotesk"/>
                <a:sym typeface="Akzidenz-Grotesk"/>
              </a:rPr>
              <a:t>Create an equitable learning environment that will be conducive to successful, academically prepared students who are adept and equipped with the necessary skills to enter STEM career pathways.</a:t>
            </a:r>
          </a:p>
          <a:p>
            <a:pPr algn="ctr">
              <a:lnSpc>
                <a:spcPts val="3740"/>
              </a:lnSpc>
            </a:pPr>
          </a:p>
          <a:p>
            <a:pPr algn="ctr">
              <a:lnSpc>
                <a:spcPts val="3740"/>
              </a:lnSpc>
            </a:pPr>
            <a:r>
              <a:rPr lang="en-US" sz="3116" spc="252">
                <a:solidFill>
                  <a:srgbClr val="291E18"/>
                </a:solidFill>
                <a:latin typeface="Akzidenz-Grotesk"/>
                <a:ea typeface="Akzidenz-Grotesk"/>
                <a:cs typeface="Akzidenz-Grotesk"/>
                <a:sym typeface="Akzidenz-Grotesk"/>
              </a:rPr>
              <a:t>MSIs often create nurturing academic settings that cater to the unique cultural and educational needs of their students.</a:t>
            </a:r>
          </a:p>
          <a:p>
            <a:pPr algn="ctr">
              <a:lnSpc>
                <a:spcPts val="3740"/>
              </a:lnSpc>
            </a:pPr>
          </a:p>
          <a:p>
            <a:pPr algn="ctr">
              <a:lnSpc>
                <a:spcPts val="3740"/>
              </a:lnSpc>
            </a:pPr>
          </a:p>
          <a:p>
            <a:pPr algn="ctr">
              <a:lnSpc>
                <a:spcPts val="3740"/>
              </a:lnSpc>
            </a:pPr>
          </a:p>
          <a:p>
            <a:pPr algn="ctr">
              <a:lnSpc>
                <a:spcPts val="3740"/>
              </a:lnSpc>
            </a:pPr>
          </a:p>
        </p:txBody>
      </p:sp>
      <p:sp>
        <p:nvSpPr>
          <p:cNvPr name="TextBox 5" id="5"/>
          <p:cNvSpPr txBox="true"/>
          <p:nvPr/>
        </p:nvSpPr>
        <p:spPr>
          <a:xfrm rot="0">
            <a:off x="2436870" y="6483262"/>
            <a:ext cx="13414259" cy="1905000"/>
          </a:xfrm>
          <a:prstGeom prst="rect">
            <a:avLst/>
          </a:prstGeom>
        </p:spPr>
        <p:txBody>
          <a:bodyPr anchor="t" rtlCol="false" tIns="0" lIns="0" bIns="0" rIns="0">
            <a:spAutoFit/>
          </a:bodyPr>
          <a:lstStyle/>
          <a:p>
            <a:pPr algn="ctr">
              <a:lnSpc>
                <a:spcPts val="3416"/>
              </a:lnSpc>
              <a:spcBef>
                <a:spcPct val="0"/>
              </a:spcBef>
            </a:pPr>
            <a:r>
              <a:rPr lang="en-US" sz="2847" spc="230">
                <a:solidFill>
                  <a:srgbClr val="000000"/>
                </a:solidFill>
                <a:latin typeface="Akzidenz-Grotesk Light"/>
                <a:ea typeface="Akzidenz-Grotesk Light"/>
                <a:cs typeface="Akzidenz-Grotesk Light"/>
                <a:sym typeface="Akzidenz-Grotesk Light"/>
              </a:rPr>
              <a:t>Fewer studies have studied the relationship between the background of the scientific workforce and the type of science, population, and instruction focus; and even less studied, is </a:t>
            </a:r>
            <a:r>
              <a:rPr lang="en-US" b="true" sz="2847" spc="230">
                <a:solidFill>
                  <a:srgbClr val="000000"/>
                </a:solidFill>
                <a:latin typeface="Akzidenz-Grotesk Bold"/>
                <a:ea typeface="Akzidenz-Grotesk Bold"/>
                <a:cs typeface="Akzidenz-Grotesk Bold"/>
                <a:sym typeface="Akzidenz-Grotesk Bold"/>
              </a:rPr>
              <a:t>the role institutional structures that support this science</a:t>
            </a:r>
            <a:r>
              <a:rPr lang="en-US" sz="2847" spc="230">
                <a:solidFill>
                  <a:srgbClr val="000000"/>
                </a:solidFill>
                <a:latin typeface="Akzidenz-Grotesk Light"/>
                <a:ea typeface="Akzidenz-Grotesk Light"/>
                <a:cs typeface="Akzidenz-Grotesk Light"/>
                <a:sym typeface="Akzidenz-Grotesk Light"/>
              </a:rPr>
              <a: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AF7F2"/>
        </a:solidFill>
      </p:bgPr>
    </p:bg>
    <p:spTree>
      <p:nvGrpSpPr>
        <p:cNvPr id="1" name=""/>
        <p:cNvGrpSpPr/>
        <p:nvPr/>
      </p:nvGrpSpPr>
      <p:grpSpPr>
        <a:xfrm>
          <a:off x="0" y="0"/>
          <a:ext cx="0" cy="0"/>
          <a:chOff x="0" y="0"/>
          <a:chExt cx="0" cy="0"/>
        </a:xfrm>
      </p:grpSpPr>
      <p:sp>
        <p:nvSpPr>
          <p:cNvPr name="Freeform 2" id="2"/>
          <p:cNvSpPr/>
          <p:nvPr/>
        </p:nvSpPr>
        <p:spPr>
          <a:xfrm flipH="false" flipV="false" rot="0">
            <a:off x="4208823" y="3952201"/>
            <a:ext cx="8828988" cy="6334799"/>
          </a:xfrm>
          <a:custGeom>
            <a:avLst/>
            <a:gdLst/>
            <a:ahLst/>
            <a:cxnLst/>
            <a:rect r="r" b="b" t="t" l="l"/>
            <a:pathLst>
              <a:path h="6334799" w="8828988">
                <a:moveTo>
                  <a:pt x="0" y="0"/>
                </a:moveTo>
                <a:lnTo>
                  <a:pt x="8828988" y="0"/>
                </a:lnTo>
                <a:lnTo>
                  <a:pt x="8828988" y="6334799"/>
                </a:lnTo>
                <a:lnTo>
                  <a:pt x="0" y="6334799"/>
                </a:lnTo>
                <a:lnTo>
                  <a:pt x="0" y="0"/>
                </a:lnTo>
                <a:close/>
              </a:path>
            </a:pathLst>
          </a:custGeom>
          <a:blipFill>
            <a:blip r:embed="rId2"/>
            <a:stretch>
              <a:fillRect l="0" t="0" r="0" b="0"/>
            </a:stretch>
          </a:blipFill>
        </p:spPr>
      </p:sp>
      <p:sp>
        <p:nvSpPr>
          <p:cNvPr name="TextBox 3" id="3"/>
          <p:cNvSpPr txBox="true"/>
          <p:nvPr/>
        </p:nvSpPr>
        <p:spPr>
          <a:xfrm rot="0">
            <a:off x="13465574" y="1003878"/>
            <a:ext cx="3793726" cy="266700"/>
          </a:xfrm>
          <a:prstGeom prst="rect">
            <a:avLst/>
          </a:prstGeom>
        </p:spPr>
        <p:txBody>
          <a:bodyPr anchor="t" rtlCol="false" tIns="0" lIns="0" bIns="0" rIns="0">
            <a:spAutoFit/>
          </a:bodyPr>
          <a:lstStyle/>
          <a:p>
            <a:pPr algn="r">
              <a:lnSpc>
                <a:spcPts val="1920"/>
              </a:lnSpc>
            </a:pPr>
            <a:r>
              <a:rPr lang="en-US" sz="1600" spc="129">
                <a:solidFill>
                  <a:srgbClr val="FAF7F2"/>
                </a:solidFill>
                <a:latin typeface="Akzidenz-Grotesk Light"/>
                <a:ea typeface="Akzidenz-Grotesk Light"/>
                <a:cs typeface="Akzidenz-Grotesk Light"/>
                <a:sym typeface="Akzidenz-Grotesk Light"/>
              </a:rPr>
              <a:t>Thesis Defense</a:t>
            </a:r>
          </a:p>
        </p:txBody>
      </p:sp>
      <p:sp>
        <p:nvSpPr>
          <p:cNvPr name="TextBox 4" id="4"/>
          <p:cNvSpPr txBox="true"/>
          <p:nvPr/>
        </p:nvSpPr>
        <p:spPr>
          <a:xfrm rot="0">
            <a:off x="1028700" y="876300"/>
            <a:ext cx="16230600" cy="4267200"/>
          </a:xfrm>
          <a:prstGeom prst="rect">
            <a:avLst/>
          </a:prstGeom>
        </p:spPr>
        <p:txBody>
          <a:bodyPr anchor="t" rtlCol="false" tIns="0" lIns="0" bIns="0" rIns="0">
            <a:spAutoFit/>
          </a:bodyPr>
          <a:lstStyle/>
          <a:p>
            <a:pPr algn="ctr">
              <a:lnSpc>
                <a:spcPts val="3740"/>
              </a:lnSpc>
            </a:pPr>
          </a:p>
          <a:p>
            <a:pPr algn="ctr">
              <a:lnSpc>
                <a:spcPts val="3740"/>
              </a:lnSpc>
            </a:pPr>
            <a:r>
              <a:rPr lang="en-US" sz="3116" spc="252">
                <a:solidFill>
                  <a:srgbClr val="291E18"/>
                </a:solidFill>
                <a:latin typeface="Akzidenz-Grotesk"/>
                <a:ea typeface="Akzidenz-Grotesk"/>
                <a:cs typeface="Akzidenz-Grotesk"/>
                <a:sym typeface="Akzidenz-Grotesk"/>
              </a:rPr>
              <a:t>How many of you attend an MSI or HSI? Let’s see by a show of hands!</a:t>
            </a:r>
          </a:p>
          <a:p>
            <a:pPr algn="ctr">
              <a:lnSpc>
                <a:spcPts val="3740"/>
              </a:lnSpc>
            </a:pPr>
          </a:p>
          <a:p>
            <a:pPr algn="ctr">
              <a:lnSpc>
                <a:spcPts val="3740"/>
              </a:lnSpc>
            </a:pPr>
          </a:p>
          <a:p>
            <a:pPr algn="ctr">
              <a:lnSpc>
                <a:spcPts val="3740"/>
              </a:lnSpc>
            </a:pPr>
            <a:r>
              <a:rPr lang="en-US" sz="3116" spc="252">
                <a:solidFill>
                  <a:srgbClr val="291E18"/>
                </a:solidFill>
                <a:latin typeface="Akzidenz-Grotesk"/>
                <a:ea typeface="Akzidenz-Grotesk"/>
                <a:cs typeface="Akzidenz-Grotesk"/>
                <a:sym typeface="Akzidenz-Grotesk"/>
              </a:rPr>
              <a:t>How has your institution supported or challenged your journey in STEM?</a:t>
            </a:r>
          </a:p>
          <a:p>
            <a:pPr algn="ctr">
              <a:lnSpc>
                <a:spcPts val="3740"/>
              </a:lnSpc>
            </a:pPr>
          </a:p>
          <a:p>
            <a:pPr algn="ctr">
              <a:lnSpc>
                <a:spcPts val="3740"/>
              </a:lnSpc>
            </a:pPr>
          </a:p>
          <a:p>
            <a:pPr algn="ctr">
              <a:lnSpc>
                <a:spcPts val="3740"/>
              </a:lnSpc>
            </a:pPr>
          </a:p>
          <a:p>
            <a:pPr algn="ctr">
              <a:lnSpc>
                <a:spcPts val="3740"/>
              </a:lnSpc>
            </a:pPr>
          </a:p>
        </p:txBody>
      </p:sp>
    </p:spTree>
  </p:cSld>
  <p:clrMapOvr>
    <a:masterClrMapping/>
  </p:clrMapOvr>
  <p:transition spd="fast">
    <p:fade/>
  </p:transition>
</p:sld>
</file>

<file path=ppt/slides/slide9.xml><?xml version="1.0" encoding="utf-8"?>
<p:sld xmlns:p="http://schemas.openxmlformats.org/presentationml/2006/main" xmlns:a="http://schemas.openxmlformats.org/drawingml/2006/main">
  <p:cSld>
    <p:bg>
      <p:bgPr>
        <a:solidFill>
          <a:srgbClr val="FAF7F2"/>
        </a:solidFill>
      </p:bgPr>
    </p:bg>
    <p:spTree>
      <p:nvGrpSpPr>
        <p:cNvPr id="1" name=""/>
        <p:cNvGrpSpPr/>
        <p:nvPr/>
      </p:nvGrpSpPr>
      <p:grpSpPr>
        <a:xfrm>
          <a:off x="0" y="0"/>
          <a:ext cx="0" cy="0"/>
          <a:chOff x="0" y="0"/>
          <a:chExt cx="0" cy="0"/>
        </a:xfrm>
      </p:grpSpPr>
      <p:sp>
        <p:nvSpPr>
          <p:cNvPr name="TextBox 2" id="2"/>
          <p:cNvSpPr txBox="true"/>
          <p:nvPr/>
        </p:nvSpPr>
        <p:spPr>
          <a:xfrm rot="0">
            <a:off x="1028700" y="971039"/>
            <a:ext cx="15910768" cy="839978"/>
          </a:xfrm>
          <a:prstGeom prst="rect">
            <a:avLst/>
          </a:prstGeom>
        </p:spPr>
        <p:txBody>
          <a:bodyPr anchor="t" rtlCol="false" tIns="0" lIns="0" bIns="0" rIns="0">
            <a:spAutoFit/>
          </a:bodyPr>
          <a:lstStyle/>
          <a:p>
            <a:pPr algn="l" marL="0" indent="0" lvl="0">
              <a:lnSpc>
                <a:spcPts val="6495"/>
              </a:lnSpc>
              <a:spcBef>
                <a:spcPct val="0"/>
              </a:spcBef>
            </a:pPr>
            <a:r>
              <a:rPr lang="en-US" sz="5799">
                <a:solidFill>
                  <a:srgbClr val="3C7504"/>
                </a:solidFill>
                <a:latin typeface="Benne"/>
                <a:ea typeface="Benne"/>
                <a:cs typeface="Benne"/>
                <a:sym typeface="Benne"/>
              </a:rPr>
              <a:t>What is the objective of this research?</a:t>
            </a:r>
          </a:p>
        </p:txBody>
      </p:sp>
      <p:sp>
        <p:nvSpPr>
          <p:cNvPr name="TextBox 3" id="3"/>
          <p:cNvSpPr txBox="true"/>
          <p:nvPr/>
        </p:nvSpPr>
        <p:spPr>
          <a:xfrm rot="0">
            <a:off x="13465574" y="1003878"/>
            <a:ext cx="3793726" cy="266700"/>
          </a:xfrm>
          <a:prstGeom prst="rect">
            <a:avLst/>
          </a:prstGeom>
        </p:spPr>
        <p:txBody>
          <a:bodyPr anchor="t" rtlCol="false" tIns="0" lIns="0" bIns="0" rIns="0">
            <a:spAutoFit/>
          </a:bodyPr>
          <a:lstStyle/>
          <a:p>
            <a:pPr algn="r">
              <a:lnSpc>
                <a:spcPts val="1920"/>
              </a:lnSpc>
            </a:pPr>
            <a:r>
              <a:rPr lang="en-US" sz="1600" spc="129">
                <a:solidFill>
                  <a:srgbClr val="FAF7F2"/>
                </a:solidFill>
                <a:latin typeface="Akzidenz-Grotesk Light"/>
                <a:ea typeface="Akzidenz-Grotesk Light"/>
                <a:cs typeface="Akzidenz-Grotesk Light"/>
                <a:sym typeface="Akzidenz-Grotesk Light"/>
              </a:rPr>
              <a:t>Thesis Defense</a:t>
            </a:r>
          </a:p>
        </p:txBody>
      </p:sp>
      <p:sp>
        <p:nvSpPr>
          <p:cNvPr name="TextBox 4" id="4"/>
          <p:cNvSpPr txBox="true"/>
          <p:nvPr/>
        </p:nvSpPr>
        <p:spPr>
          <a:xfrm rot="0">
            <a:off x="2090122" y="1976411"/>
            <a:ext cx="14107756" cy="1228725"/>
          </a:xfrm>
          <a:prstGeom prst="rect">
            <a:avLst/>
          </a:prstGeom>
        </p:spPr>
        <p:txBody>
          <a:bodyPr anchor="t" rtlCol="false" tIns="0" lIns="0" bIns="0" rIns="0">
            <a:spAutoFit/>
          </a:bodyPr>
          <a:lstStyle/>
          <a:p>
            <a:pPr algn="ctr">
              <a:lnSpc>
                <a:spcPts val="2879"/>
              </a:lnSpc>
              <a:spcBef>
                <a:spcPct val="0"/>
              </a:spcBef>
            </a:pPr>
            <a:r>
              <a:rPr lang="en-US" sz="2399" spc="194">
                <a:solidFill>
                  <a:srgbClr val="000000"/>
                </a:solidFill>
                <a:latin typeface="Akzidenz-Grotesk Light"/>
                <a:ea typeface="Akzidenz-Grotesk Light"/>
                <a:cs typeface="Akzidenz-Grotesk Light"/>
                <a:sym typeface="Akzidenz-Grotesk Light"/>
              </a:rPr>
              <a:t>The purpose of this project is to ask currently enrolled students at an Urban public minority serving institution in the Bronx in STEM-related majors about their perceptions, motivations, and barriers to enrolling, staying enrolled, and graduating in these fields. </a:t>
            </a:r>
          </a:p>
        </p:txBody>
      </p:sp>
      <p:sp>
        <p:nvSpPr>
          <p:cNvPr name="TextBox 5" id="5"/>
          <p:cNvSpPr txBox="true"/>
          <p:nvPr/>
        </p:nvSpPr>
        <p:spPr>
          <a:xfrm rot="0">
            <a:off x="2760065" y="4913124"/>
            <a:ext cx="12767869" cy="1727660"/>
          </a:xfrm>
          <a:prstGeom prst="rect">
            <a:avLst/>
          </a:prstGeom>
        </p:spPr>
        <p:txBody>
          <a:bodyPr anchor="t" rtlCol="false" tIns="0" lIns="0" bIns="0" rIns="0">
            <a:spAutoFit/>
          </a:bodyPr>
          <a:lstStyle/>
          <a:p>
            <a:pPr algn="ctr">
              <a:lnSpc>
                <a:spcPts val="3113"/>
              </a:lnSpc>
              <a:spcBef>
                <a:spcPct val="0"/>
              </a:spcBef>
            </a:pPr>
            <a:r>
              <a:rPr lang="en-US" sz="2594" spc="210">
                <a:solidFill>
                  <a:srgbClr val="000000"/>
                </a:solidFill>
                <a:latin typeface="Akzidenz-Grotesk Light"/>
                <a:ea typeface="Akzidenz-Grotesk Light"/>
                <a:cs typeface="Akzidenz-Grotesk Light"/>
                <a:sym typeface="Akzidenz-Grotesk Light"/>
              </a:rPr>
              <a:t>How do students at an urban MSI perceive STEM stereotypes?</a:t>
            </a:r>
          </a:p>
          <a:p>
            <a:pPr algn="ctr">
              <a:lnSpc>
                <a:spcPts val="3113"/>
              </a:lnSpc>
              <a:spcBef>
                <a:spcPct val="0"/>
              </a:spcBef>
            </a:pPr>
            <a:r>
              <a:rPr lang="en-US" sz="2594" spc="210">
                <a:solidFill>
                  <a:srgbClr val="000000"/>
                </a:solidFill>
                <a:latin typeface="Akzidenz-Grotesk Light"/>
                <a:ea typeface="Akzidenz-Grotesk Light"/>
                <a:cs typeface="Akzidenz-Grotesk Light"/>
                <a:sym typeface="Akzidenz-Grotesk Light"/>
              </a:rPr>
              <a:t>What challenges and opportunities do they encounter in STEM fields?</a:t>
            </a:r>
          </a:p>
          <a:p>
            <a:pPr algn="ctr">
              <a:lnSpc>
                <a:spcPts val="3113"/>
              </a:lnSpc>
              <a:spcBef>
                <a:spcPct val="0"/>
              </a:spcBef>
            </a:pPr>
            <a:r>
              <a:rPr lang="en-US" sz="2594" spc="210">
                <a:solidFill>
                  <a:srgbClr val="000000"/>
                </a:solidFill>
                <a:latin typeface="Akzidenz-Grotesk Light"/>
                <a:ea typeface="Akzidenz-Grotesk Light"/>
                <a:cs typeface="Akzidenz-Grotesk Light"/>
                <a:sym typeface="Akzidenz-Grotesk Light"/>
              </a:rPr>
              <a:t>How does the MSI environment influence their STEM identity and persistence?</a:t>
            </a:r>
          </a:p>
          <a:p>
            <a:pPr algn="ctr">
              <a:lnSpc>
                <a:spcPts val="3113"/>
              </a:lnSpc>
              <a:spcBef>
                <a:spcPct val="0"/>
              </a:spcBef>
            </a:pPr>
          </a:p>
        </p:txBody>
      </p:sp>
      <p:sp>
        <p:nvSpPr>
          <p:cNvPr name="TextBox 6" id="6"/>
          <p:cNvSpPr txBox="true"/>
          <p:nvPr/>
        </p:nvSpPr>
        <p:spPr>
          <a:xfrm rot="0">
            <a:off x="1028700" y="4101469"/>
            <a:ext cx="9066492" cy="602105"/>
          </a:xfrm>
          <a:prstGeom prst="rect">
            <a:avLst/>
          </a:prstGeom>
        </p:spPr>
        <p:txBody>
          <a:bodyPr anchor="t" rtlCol="false" tIns="0" lIns="0" bIns="0" rIns="0">
            <a:spAutoFit/>
          </a:bodyPr>
          <a:lstStyle/>
          <a:p>
            <a:pPr algn="l" marL="0" indent="0" lvl="0">
              <a:lnSpc>
                <a:spcPts val="4207"/>
              </a:lnSpc>
            </a:pPr>
            <a:r>
              <a:rPr lang="en-US" sz="4835">
                <a:solidFill>
                  <a:srgbClr val="3C7504"/>
                </a:solidFill>
                <a:latin typeface="Benne"/>
                <a:ea typeface="Benne"/>
                <a:cs typeface="Benne"/>
                <a:sym typeface="Benne"/>
              </a:rPr>
              <a:t>Key Research Questions</a:t>
            </a:r>
          </a:p>
        </p:txBody>
      </p:sp>
      <p:sp>
        <p:nvSpPr>
          <p:cNvPr name="TextBox 7" id="7"/>
          <p:cNvSpPr txBox="true"/>
          <p:nvPr/>
        </p:nvSpPr>
        <p:spPr>
          <a:xfrm rot="0">
            <a:off x="2519416" y="8091190"/>
            <a:ext cx="13249168" cy="904875"/>
          </a:xfrm>
          <a:prstGeom prst="rect">
            <a:avLst/>
          </a:prstGeom>
        </p:spPr>
        <p:txBody>
          <a:bodyPr anchor="t" rtlCol="false" tIns="0" lIns="0" bIns="0" rIns="0">
            <a:spAutoFit/>
          </a:bodyPr>
          <a:lstStyle/>
          <a:p>
            <a:pPr algn="ctr">
              <a:lnSpc>
                <a:spcPts val="3107"/>
              </a:lnSpc>
              <a:spcBef>
                <a:spcPct val="0"/>
              </a:spcBef>
            </a:pPr>
            <a:r>
              <a:rPr lang="en-US" sz="2589" spc="209">
                <a:solidFill>
                  <a:srgbClr val="000000"/>
                </a:solidFill>
                <a:latin typeface="Akzidenz-Grotesk Light"/>
                <a:ea typeface="Akzidenz-Grotesk Light"/>
                <a:cs typeface="Akzidenz-Grotesk Light"/>
                <a:sym typeface="Akzidenz-Grotesk Light"/>
              </a:rPr>
              <a:t>MSI students challenge STEM stereotypes through lived experiences and strong institutional support.</a:t>
            </a:r>
          </a:p>
        </p:txBody>
      </p:sp>
      <p:sp>
        <p:nvSpPr>
          <p:cNvPr name="TextBox 8" id="8"/>
          <p:cNvSpPr txBox="true"/>
          <p:nvPr/>
        </p:nvSpPr>
        <p:spPr>
          <a:xfrm rot="0">
            <a:off x="1028700" y="7160468"/>
            <a:ext cx="2684239" cy="601537"/>
          </a:xfrm>
          <a:prstGeom prst="rect">
            <a:avLst/>
          </a:prstGeom>
        </p:spPr>
        <p:txBody>
          <a:bodyPr anchor="t" rtlCol="false" tIns="0" lIns="0" bIns="0" rIns="0">
            <a:spAutoFit/>
          </a:bodyPr>
          <a:lstStyle/>
          <a:p>
            <a:pPr algn="ctr">
              <a:lnSpc>
                <a:spcPts val="4207"/>
              </a:lnSpc>
            </a:pPr>
            <a:r>
              <a:rPr lang="en-US" sz="4836">
                <a:solidFill>
                  <a:srgbClr val="3C7504"/>
                </a:solidFill>
                <a:latin typeface="Benne"/>
                <a:ea typeface="Benne"/>
                <a:cs typeface="Benne"/>
                <a:sym typeface="Benne"/>
              </a:rPr>
              <a:t>Hypothesis</a:t>
            </a:r>
          </a:p>
        </p:txBody>
      </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DAGejNYkKhM</dc:identifier>
  <dcterms:modified xsi:type="dcterms:W3CDTF">2011-08-01T06:04:30Z</dcterms:modified>
  <cp:revision>1</cp:revision>
  <dc:title>AHSIE Conference 2025</dc:title>
</cp:coreProperties>
</file>