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5"/>
  </p:notesMasterIdLst>
  <p:sldIdLst>
    <p:sldId id="256" r:id="rId2"/>
    <p:sldId id="257" r:id="rId3"/>
    <p:sldId id="261" r:id="rId4"/>
    <p:sldId id="262" r:id="rId5"/>
    <p:sldId id="285" r:id="rId6"/>
    <p:sldId id="263" r:id="rId7"/>
    <p:sldId id="264" r:id="rId8"/>
    <p:sldId id="279" r:id="rId9"/>
    <p:sldId id="280" r:id="rId10"/>
    <p:sldId id="278" r:id="rId11"/>
    <p:sldId id="281" r:id="rId12"/>
    <p:sldId id="269" r:id="rId13"/>
    <p:sldId id="259" r:id="rId14"/>
    <p:sldId id="271" r:id="rId15"/>
    <p:sldId id="272" r:id="rId16"/>
    <p:sldId id="282" r:id="rId17"/>
    <p:sldId id="267" r:id="rId18"/>
    <p:sldId id="284" r:id="rId19"/>
    <p:sldId id="274" r:id="rId20"/>
    <p:sldId id="275" r:id="rId21"/>
    <p:sldId id="276" r:id="rId22"/>
    <p:sldId id="260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1" d="100"/>
          <a:sy n="71" d="100"/>
        </p:scale>
        <p:origin x="-1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C8D9-0AB2-CF43-8590-0F1F78A0F36F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0300B-CF76-B049-B597-ECFB5D20F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300B-CF76-B049-B597-ECFB5D20F1C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70F23-8EA1-4C4C-916C-0D319A1C7D2B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7DC20-1E50-8A4A-B9E5-FF7E70D0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Octave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Plotting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</a:t>
            </a:r>
            <a:r>
              <a:rPr lang="en-US" dirty="0" err="1" smtClean="0"/>
              <a:t>gnuplot</a:t>
            </a:r>
            <a:endParaRPr lang="en-US" dirty="0" smtClean="0"/>
          </a:p>
          <a:p>
            <a:r>
              <a:rPr lang="en-US" dirty="0" smtClean="0"/>
              <a:t>The command “</a:t>
            </a:r>
            <a:r>
              <a:rPr lang="en-US" dirty="0" err="1" smtClean="0"/>
              <a:t>plot(x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)” lets you plot values of a vector </a:t>
            </a:r>
            <a:r>
              <a:rPr lang="en-US" dirty="0" err="1" smtClean="0"/>
              <a:t>x</a:t>
            </a:r>
            <a:r>
              <a:rPr lang="en-US" dirty="0" smtClean="0"/>
              <a:t> against values of a vector </a:t>
            </a:r>
            <a:r>
              <a:rPr lang="en-US" dirty="0" err="1" smtClean="0"/>
              <a:t>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Plotting 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Plot </a:t>
            </a:r>
            <a:r>
              <a:rPr lang="en-US" dirty="0" err="1" smtClean="0"/>
              <a:t>x</a:t>
            </a:r>
            <a:r>
              <a:rPr lang="en-US" dirty="0" smtClean="0"/>
              <a:t> against </a:t>
            </a:r>
            <a:r>
              <a:rPr lang="en-US" dirty="0" err="1" smtClean="0"/>
              <a:t>sin(x</a:t>
            </a:r>
            <a:r>
              <a:rPr lang="en-US" dirty="0" smtClean="0"/>
              <a:t>) for </a:t>
            </a:r>
            <a:r>
              <a:rPr lang="en-US" dirty="0" err="1" smtClean="0"/>
              <a:t>x</a:t>
            </a:r>
            <a:r>
              <a:rPr lang="en-US" dirty="0" smtClean="0"/>
              <a:t>=pi/16, 2*pi/16, … , 2*</a:t>
            </a:r>
            <a:r>
              <a:rPr lang="en-US" dirty="0" smtClean="0"/>
              <a:t>pi</a:t>
            </a:r>
          </a:p>
          <a:p>
            <a:r>
              <a:rPr lang="en-US" dirty="0" smtClean="0"/>
              <a:t>Plot </a:t>
            </a:r>
            <a:r>
              <a:rPr lang="en-US" dirty="0" err="1" smtClean="0"/>
              <a:t>cos(x</a:t>
            </a:r>
            <a:r>
              <a:rPr lang="en-US" dirty="0" smtClean="0"/>
              <a:t>) against </a:t>
            </a:r>
            <a:r>
              <a:rPr lang="en-US" dirty="0" err="1" smtClean="0"/>
              <a:t>sin(x</a:t>
            </a:r>
            <a:r>
              <a:rPr lang="en-US" dirty="0" smtClean="0"/>
              <a:t>) for the same 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function &lt;</a:t>
            </a:r>
            <a:r>
              <a:rPr lang="en-US" dirty="0" err="1" smtClean="0"/>
              <a:t>retval</a:t>
            </a:r>
            <a:r>
              <a:rPr lang="en-US" dirty="0" smtClean="0"/>
              <a:t>&gt; = &lt;name&gt;(&lt;</a:t>
            </a:r>
            <a:r>
              <a:rPr lang="en-US" dirty="0" err="1" smtClean="0"/>
              <a:t>arglist</a:t>
            </a:r>
            <a:r>
              <a:rPr lang="en-US" dirty="0" smtClean="0"/>
              <a:t>&gt;)</a:t>
            </a:r>
          </a:p>
          <a:p>
            <a:pPr>
              <a:buNone/>
            </a:pPr>
            <a:r>
              <a:rPr lang="en-US" dirty="0" smtClean="0"/>
              <a:t>   &lt;stmt&gt;</a:t>
            </a:r>
          </a:p>
          <a:p>
            <a:pPr>
              <a:buNone/>
            </a:pPr>
            <a:r>
              <a:rPr lang="en-US" dirty="0" smtClean="0"/>
              <a:t>   &lt;stmt&gt;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dirty="0" err="1" smtClean="0"/>
              <a:t>endfunction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Fitzhugh-Nagumo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1935163"/>
          </a:xfrm>
        </p:spPr>
        <p:txBody>
          <a:bodyPr/>
          <a:lstStyle/>
          <a:p>
            <a:r>
              <a:rPr lang="en-US" dirty="0" smtClean="0"/>
              <a:t>∂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/∂</a:t>
            </a:r>
            <a:r>
              <a:rPr lang="en-US" dirty="0" err="1" smtClean="0"/>
              <a:t>t</a:t>
            </a:r>
            <a:r>
              <a:rPr lang="en-US" dirty="0" smtClean="0"/>
              <a:t> = (a-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)(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-1)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 – </a:t>
            </a:r>
            <a:r>
              <a:rPr lang="en-US" dirty="0" err="1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∂</a:t>
            </a:r>
            <a:r>
              <a:rPr lang="en-US" dirty="0" err="1" smtClean="0">
                <a:solidFill>
                  <a:srgbClr val="4F81BD"/>
                </a:solidFill>
              </a:rPr>
              <a:t>v</a:t>
            </a:r>
            <a:r>
              <a:rPr lang="en-US" dirty="0" err="1" smtClean="0"/>
              <a:t>/∂t</a:t>
            </a:r>
            <a:r>
              <a:rPr lang="en-US" dirty="0" smtClean="0"/>
              <a:t> = ϵ(β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-</a:t>
            </a:r>
            <a:r>
              <a:rPr lang="en-US" dirty="0" err="1" smtClean="0"/>
              <a:t>γ</a:t>
            </a:r>
            <a:r>
              <a:rPr lang="en-US" dirty="0" err="1" smtClean="0">
                <a:solidFill>
                  <a:srgbClr val="4F81BD"/>
                </a:solidFill>
              </a:rPr>
              <a:t>v</a:t>
            </a:r>
            <a:r>
              <a:rPr lang="en-US" dirty="0" err="1" smtClean="0"/>
              <a:t>-δ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 l="5271" t="48779" r="64037" b="32813"/>
          <a:stretch>
            <a:fillRect/>
          </a:stretch>
        </p:blipFill>
        <p:spPr bwMode="auto">
          <a:xfrm>
            <a:off x="1295400" y="1676400"/>
            <a:ext cx="5791200" cy="1952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133600"/>
            <a:ext cx="7484872" cy="269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more functions… editing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addpath</a:t>
            </a:r>
            <a:r>
              <a:rPr lang="en-US" dirty="0" smtClean="0"/>
              <a:t>(&lt;</a:t>
            </a:r>
            <a:r>
              <a:rPr lang="en-US" dirty="0" err="1" smtClean="0"/>
              <a:t>pathToFunctions</a:t>
            </a:r>
            <a:r>
              <a:rPr lang="en-US" dirty="0" smtClean="0"/>
              <a:t>&gt;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pathToFunctions</a:t>
            </a:r>
            <a:r>
              <a:rPr lang="en-US" dirty="0" smtClean="0"/>
              <a:t>&gt; = “/Users/User/octave”</a:t>
            </a:r>
          </a:p>
          <a:p>
            <a:r>
              <a:rPr lang="en-US" dirty="0" smtClean="0"/>
              <a:t>Edit and save functions in a separate </a:t>
            </a:r>
            <a:r>
              <a:rPr lang="en-US" dirty="0" smtClean="0"/>
              <a:t>window</a:t>
            </a:r>
          </a:p>
          <a:p>
            <a:pPr lvl="1"/>
            <a:r>
              <a:rPr lang="en-US" dirty="0" smtClean="0"/>
              <a:t>Pick your favorite text editor (don’t use Word)</a:t>
            </a:r>
            <a:endParaRPr lang="en-US" dirty="0" smtClean="0"/>
          </a:p>
          <a:p>
            <a:r>
              <a:rPr lang="en-US" dirty="0" smtClean="0"/>
              <a:t>Octave will search its path for functions you</a:t>
            </a:r>
            <a:r>
              <a:rPr lang="en-US" dirty="0" smtClean="0"/>
              <a:t>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Write functions to compute: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∂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/∂</a:t>
            </a:r>
            <a:r>
              <a:rPr lang="en-US" dirty="0" err="1" smtClean="0"/>
              <a:t>t</a:t>
            </a:r>
            <a:r>
              <a:rPr lang="en-US" dirty="0" smtClean="0"/>
              <a:t> = (a-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)(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-1)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 – </a:t>
            </a:r>
            <a:r>
              <a:rPr lang="en-US" dirty="0" err="1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∂</a:t>
            </a:r>
            <a:r>
              <a:rPr lang="en-US" dirty="0" err="1" smtClean="0">
                <a:solidFill>
                  <a:srgbClr val="4F81BD"/>
                </a:solidFill>
              </a:rPr>
              <a:t>v</a:t>
            </a:r>
            <a:r>
              <a:rPr lang="en-US" dirty="0" err="1" smtClean="0"/>
              <a:t>/∂t</a:t>
            </a:r>
            <a:r>
              <a:rPr lang="en-US" dirty="0" smtClean="0"/>
              <a:t> = ϵ(β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-</a:t>
            </a:r>
            <a:r>
              <a:rPr lang="en-US" dirty="0" err="1" smtClean="0"/>
              <a:t>γ</a:t>
            </a:r>
            <a:r>
              <a:rPr lang="en-US" dirty="0" err="1" smtClean="0">
                <a:solidFill>
                  <a:srgbClr val="4F81BD"/>
                </a:solidFill>
              </a:rPr>
              <a:t>v</a:t>
            </a:r>
            <a:r>
              <a:rPr lang="en-US" dirty="0" err="1" smtClean="0"/>
              <a:t>-δ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a=0.1</a:t>
            </a:r>
            <a:endParaRPr lang="en-US" dirty="0" smtClean="0"/>
          </a:p>
          <a:p>
            <a:r>
              <a:rPr lang="en-US" dirty="0" err="1" smtClean="0"/>
              <a:t>b</a:t>
            </a:r>
            <a:r>
              <a:rPr lang="en-US" dirty="0" smtClean="0"/>
              <a:t>=</a:t>
            </a:r>
            <a:r>
              <a:rPr lang="en-US" dirty="0" smtClean="0"/>
              <a:t>0.5</a:t>
            </a:r>
            <a:endParaRPr lang="en-US" dirty="0" smtClean="0"/>
          </a:p>
          <a:p>
            <a:r>
              <a:rPr lang="en-US" dirty="0" err="1" smtClean="0"/>
              <a:t>g</a:t>
            </a:r>
            <a:r>
              <a:rPr lang="en-US" dirty="0" smtClean="0"/>
              <a:t>=</a:t>
            </a:r>
            <a:r>
              <a:rPr lang="en-US" dirty="0" smtClean="0"/>
              <a:t>1</a:t>
            </a:r>
            <a:endParaRPr lang="en-US" dirty="0" smtClean="0"/>
          </a:p>
          <a:p>
            <a:r>
              <a:rPr lang="en-US" dirty="0" err="1" smtClean="0"/>
              <a:t>d</a:t>
            </a:r>
            <a:r>
              <a:rPr lang="en-US" dirty="0" smtClean="0"/>
              <a:t>=</a:t>
            </a:r>
            <a:r>
              <a:rPr lang="en-US" dirty="0" smtClean="0"/>
              <a:t>0</a:t>
            </a:r>
            <a:endParaRPr lang="en-US" dirty="0" smtClean="0"/>
          </a:p>
          <a:p>
            <a:r>
              <a:rPr lang="en-US" dirty="0" err="1" smtClean="0"/>
              <a:t>e</a:t>
            </a:r>
            <a:r>
              <a:rPr lang="en-US" dirty="0" smtClean="0"/>
              <a:t>=</a:t>
            </a:r>
            <a:r>
              <a:rPr lang="en-US" dirty="0" smtClean="0"/>
              <a:t>0.01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f</a:t>
            </a:r>
            <a:r>
              <a:rPr lang="en-US" dirty="0" err="1" smtClean="0"/>
              <a:t>(t+Δt</a:t>
            </a:r>
            <a:r>
              <a:rPr lang="en-US" dirty="0" smtClean="0"/>
              <a:t>) = </a:t>
            </a:r>
            <a:r>
              <a:rPr lang="en-US" dirty="0" err="1" smtClean="0">
                <a:solidFill>
                  <a:srgbClr val="FF0000"/>
                </a:solidFill>
              </a:rPr>
              <a:t>f</a:t>
            </a:r>
            <a:r>
              <a:rPr lang="en-US" dirty="0" err="1" smtClean="0"/>
              <a:t>(t</a:t>
            </a:r>
            <a:r>
              <a:rPr lang="en-US" dirty="0" smtClean="0"/>
              <a:t>) + </a:t>
            </a:r>
            <a:r>
              <a:rPr lang="en-US" dirty="0" err="1" smtClean="0"/>
              <a:t>dt</a:t>
            </a:r>
            <a:r>
              <a:rPr lang="en-US" dirty="0" smtClean="0"/>
              <a:t>*∂</a:t>
            </a:r>
            <a:r>
              <a:rPr lang="en-US" dirty="0" err="1" smtClean="0">
                <a:solidFill>
                  <a:srgbClr val="FF0000"/>
                </a:solidFill>
              </a:rPr>
              <a:t>f</a:t>
            </a:r>
            <a:r>
              <a:rPr lang="en-US" dirty="0" err="1" smtClean="0"/>
              <a:t>/</a:t>
            </a:r>
            <a:r>
              <a:rPr lang="en-US" dirty="0" err="1" smtClean="0"/>
              <a:t>∂</a:t>
            </a:r>
            <a:r>
              <a:rPr lang="en-US" dirty="0" err="1" smtClean="0"/>
              <a:t>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Given V(0) =0 and v(0) = 0, </a:t>
            </a:r>
            <a:br>
              <a:rPr lang="en-US" dirty="0" smtClean="0"/>
            </a:br>
            <a:r>
              <a:rPr lang="en-US" dirty="0" smtClean="0"/>
              <a:t>let’s plot (</a:t>
            </a:r>
            <a:r>
              <a:rPr lang="en-US" dirty="0" err="1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V</a:t>
            </a:r>
            <a:r>
              <a:rPr lang="en-US" dirty="0" err="1" smtClean="0"/>
              <a:t>(t</a:t>
            </a:r>
            <a:r>
              <a:rPr lang="en-US" dirty="0" smtClean="0"/>
              <a:t>)) and (</a:t>
            </a:r>
            <a:r>
              <a:rPr lang="en-US" dirty="0" err="1" smtClean="0"/>
              <a:t>t,v(t</a:t>
            </a:r>
            <a:r>
              <a:rPr lang="en-US" dirty="0" smtClean="0"/>
              <a:t>))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86000"/>
            <a:ext cx="8375530" cy="242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4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Arithmetic is as usual:</a:t>
            </a:r>
          </a:p>
          <a:p>
            <a:pPr lvl="1"/>
            <a:r>
              <a:rPr lang="en-US" dirty="0" smtClean="0"/>
              <a:t>What would (a-V)(V-1)V be for a=0.1 and V=-56?  </a:t>
            </a:r>
          </a:p>
          <a:p>
            <a:pPr lvl="1"/>
            <a:r>
              <a:rPr lang="en-US" dirty="0" smtClean="0"/>
              <a:t>Multiplication is *, division is /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124200"/>
            <a:ext cx="6477000" cy="34262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767" y="2362200"/>
            <a:ext cx="8894233" cy="23050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133600"/>
            <a:ext cx="8208048" cy="2362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4858434"/>
            <a:ext cx="67817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simple version of expression is a vector; </a:t>
            </a:r>
            <a:r>
              <a:rPr lang="en-US" sz="2800" dirty="0" err="1" smtClean="0"/>
              <a:t>var</a:t>
            </a:r>
            <a:r>
              <a:rPr lang="en-US" sz="2800" dirty="0" smtClean="0"/>
              <a:t> takes on each value in the vector in turn.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V(t+Δt</a:t>
            </a:r>
            <a:r>
              <a:rPr lang="en-US" dirty="0" smtClean="0"/>
              <a:t>) = </a:t>
            </a:r>
            <a:r>
              <a:rPr lang="en-US" dirty="0" err="1" smtClean="0"/>
              <a:t>V(t</a:t>
            </a:r>
            <a:r>
              <a:rPr lang="en-US" dirty="0" smtClean="0"/>
              <a:t>) + </a:t>
            </a:r>
            <a:r>
              <a:rPr lang="en-US" dirty="0" err="1" smtClean="0"/>
              <a:t>Δt(∂V/∂t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           = </a:t>
            </a:r>
            <a:r>
              <a:rPr lang="en-US" dirty="0" err="1" smtClean="0"/>
              <a:t>V(t</a:t>
            </a:r>
            <a:r>
              <a:rPr lang="en-US" dirty="0" smtClean="0"/>
              <a:t>) + Δt((a-V)(V-1)V – </a:t>
            </a:r>
            <a:r>
              <a:rPr lang="en-US" dirty="0" err="1" smtClean="0"/>
              <a:t>v</a:t>
            </a:r>
            <a:r>
              <a:rPr lang="en-US" dirty="0" smtClean="0"/>
              <a:t>) </a:t>
            </a:r>
          </a:p>
          <a:p>
            <a:endParaRPr lang="en-US" dirty="0" smtClean="0"/>
          </a:p>
          <a:p>
            <a:r>
              <a:rPr lang="en-US" dirty="0" err="1" smtClean="0"/>
              <a:t>v(t+Δt</a:t>
            </a:r>
            <a:r>
              <a:rPr lang="en-US" dirty="0" smtClean="0"/>
              <a:t>) = </a:t>
            </a:r>
            <a:r>
              <a:rPr lang="en-US" dirty="0" err="1" smtClean="0"/>
              <a:t>v(t</a:t>
            </a:r>
            <a:r>
              <a:rPr lang="en-US" dirty="0" smtClean="0"/>
              <a:t>) + </a:t>
            </a:r>
            <a:r>
              <a:rPr lang="en-US" dirty="0" err="1" smtClean="0"/>
              <a:t>Δt(∂v/∂t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           = </a:t>
            </a:r>
            <a:r>
              <a:rPr lang="en-US" dirty="0" err="1" smtClean="0"/>
              <a:t>v(t</a:t>
            </a:r>
            <a:r>
              <a:rPr lang="en-US" dirty="0" smtClean="0"/>
              <a:t>) + </a:t>
            </a:r>
            <a:r>
              <a:rPr lang="en-US" dirty="0" err="1" smtClean="0"/>
              <a:t>Δt(ϵ(βV-γv-δ</a:t>
            </a:r>
            <a:r>
              <a:rPr lang="en-US" dirty="0" smtClean="0"/>
              <a:t>))</a:t>
            </a:r>
          </a:p>
          <a:p>
            <a:endParaRPr lang="en-US" dirty="0" smtClean="0"/>
          </a:p>
          <a:p>
            <a:r>
              <a:rPr lang="en-US" dirty="0" smtClean="0"/>
              <a:t>V = V + </a:t>
            </a:r>
            <a:r>
              <a:rPr lang="en-US" dirty="0" err="1" smtClean="0"/>
              <a:t>dt</a:t>
            </a:r>
            <a:r>
              <a:rPr lang="en-US" dirty="0" smtClean="0"/>
              <a:t>*(V*(a-V)*(V-1.0)-v)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v</a:t>
            </a:r>
            <a:r>
              <a:rPr lang="en-US" dirty="0" smtClean="0"/>
              <a:t> = </a:t>
            </a:r>
            <a:r>
              <a:rPr lang="en-US" dirty="0" err="1" smtClean="0"/>
              <a:t>v</a:t>
            </a:r>
            <a:r>
              <a:rPr lang="en-US" dirty="0" smtClean="0"/>
              <a:t> + </a:t>
            </a:r>
            <a:r>
              <a:rPr lang="en-US" dirty="0" err="1" smtClean="0"/>
              <a:t>dt</a:t>
            </a:r>
            <a:r>
              <a:rPr lang="en-US" dirty="0" smtClean="0"/>
              <a:t>*(</a:t>
            </a:r>
            <a:r>
              <a:rPr lang="en-US" dirty="0" err="1" smtClean="0"/>
              <a:t>eps</a:t>
            </a:r>
            <a:r>
              <a:rPr lang="en-US" dirty="0" smtClean="0"/>
              <a:t>*(beta*V-gamma*</a:t>
            </a:r>
            <a:r>
              <a:rPr lang="en-US" dirty="0" err="1" smtClean="0"/>
              <a:t>v</a:t>
            </a:r>
            <a:r>
              <a:rPr lang="en-US" dirty="0" smtClean="0"/>
              <a:t>-delta))  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function to compute vectors of values for V and </a:t>
            </a:r>
            <a:r>
              <a:rPr lang="en-US" dirty="0" err="1" smtClean="0"/>
              <a:t>v</a:t>
            </a:r>
            <a:r>
              <a:rPr lang="en-US" dirty="0" smtClean="0"/>
              <a:t>, from time 0 to time 200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Plot them against time </a:t>
            </a:r>
            <a:r>
              <a:rPr lang="en-US" dirty="0" err="1" smtClean="0"/>
              <a:t>t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Plot </a:t>
            </a:r>
            <a:r>
              <a:rPr lang="en-US" dirty="0" smtClean="0"/>
              <a:t>them against each other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Provide a stimulus at some point plot the result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lang="en-US" dirty="0" smtClean="0"/>
              <a:t>Variables are as usual and assignment is as usual: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2895601"/>
            <a:ext cx="782955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Arrays are the basic data type</a:t>
            </a:r>
          </a:p>
          <a:p>
            <a:pPr lvl="1"/>
            <a:r>
              <a:rPr lang="en-US" dirty="0" smtClean="0"/>
              <a:t>Semi-colons separate rows</a:t>
            </a:r>
          </a:p>
          <a:p>
            <a:pPr lvl="1"/>
            <a:r>
              <a:rPr lang="en-US" dirty="0" smtClean="0"/>
              <a:t>Commas separate individual numbers in a row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746" y="3352800"/>
            <a:ext cx="7469054" cy="2660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Addressing array elements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05000"/>
            <a:ext cx="8407146" cy="4495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Array operations are what they should be</a:t>
            </a:r>
          </a:p>
          <a:p>
            <a:pPr lvl="1"/>
            <a:r>
              <a:rPr lang="en-US" dirty="0" smtClean="0"/>
              <a:t>Define any array and the identity, and multiply them</a:t>
            </a:r>
          </a:p>
          <a:p>
            <a:pPr lvl="1"/>
            <a:r>
              <a:rPr lang="en-US" dirty="0" smtClean="0"/>
              <a:t>Divide the identity by an array, assigning to a variable (this should be the array inverse)</a:t>
            </a:r>
          </a:p>
          <a:p>
            <a:pPr lvl="1"/>
            <a:r>
              <a:rPr lang="en-US" dirty="0" smtClean="0"/>
              <a:t>Multiply the array and its inverse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7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But there are also element-wise operations</a:t>
            </a:r>
          </a:p>
          <a:p>
            <a:pPr lvl="1"/>
            <a:r>
              <a:rPr lang="en-US" dirty="0" smtClean="0"/>
              <a:t>+ is always element-wise</a:t>
            </a:r>
          </a:p>
          <a:p>
            <a:pPr lvl="1"/>
            <a:r>
              <a:rPr lang="en-US" dirty="0" smtClean="0"/>
              <a:t>.* is element-wise multiplication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124200"/>
            <a:ext cx="4927137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built-in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these: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=1:1:10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=1:2:10</a:t>
            </a:r>
          </a:p>
          <a:p>
            <a:r>
              <a:rPr lang="en-US" dirty="0" smtClean="0"/>
              <a:t>ones(10)</a:t>
            </a:r>
          </a:p>
          <a:p>
            <a:r>
              <a:rPr lang="en-US" dirty="0" smtClean="0"/>
              <a:t>zeros(1,10)</a:t>
            </a:r>
          </a:p>
          <a:p>
            <a:r>
              <a:rPr lang="en-US" dirty="0" smtClean="0"/>
              <a:t>eye(10)</a:t>
            </a:r>
          </a:p>
          <a:p>
            <a:r>
              <a:rPr lang="en-US" dirty="0" smtClean="0"/>
              <a:t>eye(5,10)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to vectors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417638"/>
            <a:ext cx="5876093" cy="41449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671</Words>
  <Application>Microsoft Macintosh PowerPoint</Application>
  <PresentationFormat>On-screen Show (4:3)</PresentationFormat>
  <Paragraphs>85</Paragraphs>
  <Slides>23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Octave</vt:lpstr>
      <vt:lpstr>Getting Started</vt:lpstr>
      <vt:lpstr>Variables</vt:lpstr>
      <vt:lpstr>Arrays</vt:lpstr>
      <vt:lpstr>Addressing array elements</vt:lpstr>
      <vt:lpstr>Array exercises</vt:lpstr>
      <vt:lpstr>Array operations</vt:lpstr>
      <vt:lpstr>Useful built-in arrays</vt:lpstr>
      <vt:lpstr>Adding to vectors</vt:lpstr>
      <vt:lpstr>Plotting</vt:lpstr>
      <vt:lpstr>Plotting exercises</vt:lpstr>
      <vt:lpstr>Functions</vt:lpstr>
      <vt:lpstr>Fitzhugh-Nagumo</vt:lpstr>
      <vt:lpstr>Slide 14</vt:lpstr>
      <vt:lpstr>Before more functions… editing</vt:lpstr>
      <vt:lpstr>Exercises</vt:lpstr>
      <vt:lpstr>Parameter values</vt:lpstr>
      <vt:lpstr>Numerical integration</vt:lpstr>
      <vt:lpstr>Loops</vt:lpstr>
      <vt:lpstr>Loops</vt:lpstr>
      <vt:lpstr>Loops</vt:lpstr>
      <vt:lpstr>Numerical Integration</vt:lpstr>
      <vt:lpstr>Exercise</vt:lpstr>
    </vt:vector>
  </TitlesOfParts>
  <Company>Lehman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Octave</dc:title>
  <dc:creator>Nancy Griffeth</dc:creator>
  <cp:lastModifiedBy>Nancy Griffeth</cp:lastModifiedBy>
  <cp:revision>83</cp:revision>
  <dcterms:created xsi:type="dcterms:W3CDTF">2011-01-09T15:03:34Z</dcterms:created>
  <dcterms:modified xsi:type="dcterms:W3CDTF">2011-01-09T19:53:10Z</dcterms:modified>
</cp:coreProperties>
</file>